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9" r:id="rId4"/>
    <p:sldMasterId id="21474837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Thin"/>
      <p:regular r:id="rId43"/>
      <p:bold r:id="rId44"/>
      <p:italic r:id="rId45"/>
      <p:boldItalic r:id="rId46"/>
    </p:embeddedFont>
    <p:embeddedFont>
      <p:font typeface="Oswald Medium"/>
      <p:regular r:id="rId47"/>
      <p:bold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Caveat"/>
      <p:regular r:id="rId57"/>
      <p:bold r:id="rId58"/>
    </p:embeddedFont>
    <p:embeddedFont>
      <p:font typeface="Inconsolata"/>
      <p:regular r:id="rId59"/>
      <p:bold r:id="rId60"/>
    </p:embeddedFont>
    <p:embeddedFont>
      <p:font typeface="Oswald Light"/>
      <p:regular r:id="rId61"/>
      <p:bold r:id="rId62"/>
    </p:embeddedFont>
    <p:embeddedFont>
      <p:font typeface="Roboto Light"/>
      <p:regular r:id="rId63"/>
      <p:bold r:id="rId64"/>
      <p:italic r:id="rId65"/>
      <p:boldItalic r:id="rId66"/>
    </p:embeddedFont>
    <p:embeddedFont>
      <p:font typeface="Inconsolata Medium"/>
      <p:regular r:id="rId67"/>
      <p:bold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45624E-B8B0-4138-BE40-969BDABAA622}">
  <a:tblStyle styleId="{3B45624E-B8B0-4138-BE40-969BDABAA6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swaldMedium-bold.fntdata"/><Relationship Id="rId47" Type="http://schemas.openxmlformats.org/officeDocument/2006/relationships/font" Target="fonts/OswaldMedium-regular.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swa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swaldLight-bold.fntdata"/><Relationship Id="rId61" Type="http://schemas.openxmlformats.org/officeDocument/2006/relationships/font" Target="fonts/OswaldLight-regular.fntdata"/><Relationship Id="rId20" Type="http://schemas.openxmlformats.org/officeDocument/2006/relationships/slide" Target="slides/slide14.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6.xml"/><Relationship Id="rId66" Type="http://schemas.openxmlformats.org/officeDocument/2006/relationships/font" Target="fonts/RobotoLight-boldItalic.fntdata"/><Relationship Id="rId21" Type="http://schemas.openxmlformats.org/officeDocument/2006/relationships/slide" Target="slides/slide15.xml"/><Relationship Id="rId65" Type="http://schemas.openxmlformats.org/officeDocument/2006/relationships/font" Target="fonts/RobotoLight-italic.fntdata"/><Relationship Id="rId24" Type="http://schemas.openxmlformats.org/officeDocument/2006/relationships/slide" Target="slides/slide18.xml"/><Relationship Id="rId68" Type="http://schemas.openxmlformats.org/officeDocument/2006/relationships/font" Target="fonts/InconsolataMedium-bold.fntdata"/><Relationship Id="rId23" Type="http://schemas.openxmlformats.org/officeDocument/2006/relationships/slide" Target="slides/slide17.xml"/><Relationship Id="rId67" Type="http://schemas.openxmlformats.org/officeDocument/2006/relationships/font" Target="fonts/InconsolataMedium-regular.fntdata"/><Relationship Id="rId60" Type="http://schemas.openxmlformats.org/officeDocument/2006/relationships/font" Target="fonts/Inconsolat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Caveat-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Inconsolata-regular.fntdata"/><Relationship Id="rId14" Type="http://schemas.openxmlformats.org/officeDocument/2006/relationships/slide" Target="slides/slide8.xml"/><Relationship Id="rId58" Type="http://schemas.openxmlformats.org/officeDocument/2006/relationships/font" Target="fonts/Cave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0ae4c49f26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10ae4c49f26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0ae4c49f2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0ae4c49f2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5b3732c199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5b3732c199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10ae4c49f2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10ae4c49f2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0ae4c49f2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0ae4c49f26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5b3732c199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5b3732c199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5b3732c199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5b3732c199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0ae4c49f26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0ae4c49f26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0ae4c49f2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10ae4c49f2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0ae4c49f26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0ae4c49f26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5b3732c199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5b3732c199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0ae4c49f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0ae4c49f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10ae4c49f2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10ae4c49f2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0ae4c49f26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0ae4c49f26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5b3732c199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5b3732c199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5b3732c199_0_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5b3732c199_0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0ae4c49f26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10ae4c49f2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0ae4c49f26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0ae4c49f26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5b3732c199_0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5b3732c199_0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0ae4c49f26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0ae4c49f26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0ae4c49f26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0ae4c49f26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5b3732c199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b3732c199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10ae4c49f2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10ae4c49f2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0ae4c49f26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0ae4c49f26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0ae4c49f26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0ae4c49f26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5b3732c199_0_2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b3732c199_0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10ae4c49f26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10ae4c49f26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5b3732c199_0_2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5b3732c199_0_2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0ae4c49f26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0ae4c49f26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5b3732c199_0_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b3732c199_0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0ae4c49f2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0ae4c49f2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5b3732c1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b3732c1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5b26a8b3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5b26a8b3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5b3732c199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5b3732c199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0ae4c49f26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0ae4c49f2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0ae4c49f2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10ae4c49f2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5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6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6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4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0.png"/><Relationship Id="rId3" Type="http://schemas.openxmlformats.org/officeDocument/2006/relationships/image" Target="../media/image10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3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18.png"/><Relationship Id="rId4" Type="http://schemas.openxmlformats.org/officeDocument/2006/relationships/image" Target="../media/image119.png"/><Relationship Id="rId11" Type="http://schemas.openxmlformats.org/officeDocument/2006/relationships/image" Target="../media/image139.png"/><Relationship Id="rId10" Type="http://schemas.openxmlformats.org/officeDocument/2006/relationships/image" Target="../media/image126.png"/><Relationship Id="rId9" Type="http://schemas.openxmlformats.org/officeDocument/2006/relationships/image" Target="../media/image128.png"/><Relationship Id="rId5" Type="http://schemas.openxmlformats.org/officeDocument/2006/relationships/image" Target="../media/image121.png"/><Relationship Id="rId6" Type="http://schemas.openxmlformats.org/officeDocument/2006/relationships/image" Target="../media/image120.png"/><Relationship Id="rId7" Type="http://schemas.openxmlformats.org/officeDocument/2006/relationships/image" Target="../media/image125.png"/><Relationship Id="rId8" Type="http://schemas.openxmlformats.org/officeDocument/2006/relationships/image" Target="../media/image1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4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3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3.png"/><Relationship Id="rId4" Type="http://schemas.openxmlformats.org/officeDocument/2006/relationships/image" Target="../media/image17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3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4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42.png"/><Relationship Id="rId4" Type="http://schemas.openxmlformats.org/officeDocument/2006/relationships/image" Target="../media/image14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4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754" name="Shape 1754"/>
        <p:cNvGrpSpPr/>
        <p:nvPr/>
      </p:nvGrpSpPr>
      <p:grpSpPr>
        <a:xfrm>
          <a:off x="0" y="0"/>
          <a:ext cx="0" cy="0"/>
          <a:chOff x="0" y="0"/>
          <a:chExt cx="0" cy="0"/>
        </a:xfrm>
      </p:grpSpPr>
      <p:pic>
        <p:nvPicPr>
          <p:cNvPr id="1755" name="Google Shape;1755;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756" name="Shape 1756"/>
        <p:cNvGrpSpPr/>
        <p:nvPr/>
      </p:nvGrpSpPr>
      <p:grpSpPr>
        <a:xfrm>
          <a:off x="0" y="0"/>
          <a:ext cx="0" cy="0"/>
          <a:chOff x="0" y="0"/>
          <a:chExt cx="0" cy="0"/>
        </a:xfrm>
      </p:grpSpPr>
      <p:pic>
        <p:nvPicPr>
          <p:cNvPr id="1757" name="Google Shape;1757;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8" name="Google Shape;1758;p103"/>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59" name="Google Shape;1759;p10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760" name="Google Shape;1760;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761" name="Shape 1761"/>
        <p:cNvGrpSpPr/>
        <p:nvPr/>
      </p:nvGrpSpPr>
      <p:grpSpPr>
        <a:xfrm>
          <a:off x="0" y="0"/>
          <a:ext cx="0" cy="0"/>
          <a:chOff x="0" y="0"/>
          <a:chExt cx="0" cy="0"/>
        </a:xfrm>
      </p:grpSpPr>
      <p:pic>
        <p:nvPicPr>
          <p:cNvPr id="1762" name="Google Shape;1762;p104"/>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763" name="Google Shape;1763;p104"/>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4"/>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4"/>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766" name="Shape 1766"/>
        <p:cNvGrpSpPr/>
        <p:nvPr/>
      </p:nvGrpSpPr>
      <p:grpSpPr>
        <a:xfrm>
          <a:off x="0" y="0"/>
          <a:ext cx="0" cy="0"/>
          <a:chOff x="0" y="0"/>
          <a:chExt cx="0" cy="0"/>
        </a:xfrm>
      </p:grpSpPr>
      <p:pic>
        <p:nvPicPr>
          <p:cNvPr id="1767" name="Google Shape;1767;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8" name="Google Shape;1768;p105"/>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769" name="Google Shape;1769;p10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770" name="Google Shape;1770;p105"/>
          <p:cNvGrpSpPr/>
          <p:nvPr/>
        </p:nvGrpSpPr>
        <p:grpSpPr>
          <a:xfrm>
            <a:off x="3972318" y="1347350"/>
            <a:ext cx="1051285" cy="920372"/>
            <a:chOff x="587700" y="-13400"/>
            <a:chExt cx="5735325" cy="5021125"/>
          </a:xfrm>
        </p:grpSpPr>
        <p:sp>
          <p:nvSpPr>
            <p:cNvPr id="1771" name="Google Shape;1771;p105"/>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5"/>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5"/>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5"/>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5"/>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105"/>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777" name="Shape 1777"/>
        <p:cNvGrpSpPr/>
        <p:nvPr/>
      </p:nvGrpSpPr>
      <p:grpSpPr>
        <a:xfrm>
          <a:off x="0" y="0"/>
          <a:ext cx="0" cy="0"/>
          <a:chOff x="0" y="0"/>
          <a:chExt cx="0" cy="0"/>
        </a:xfrm>
      </p:grpSpPr>
      <p:pic>
        <p:nvPicPr>
          <p:cNvPr id="1778" name="Google Shape;1778;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9" name="Google Shape;1779;p10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6"/>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82" name="Google Shape;178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783" name="Shape 1783"/>
        <p:cNvGrpSpPr/>
        <p:nvPr/>
      </p:nvGrpSpPr>
      <p:grpSpPr>
        <a:xfrm>
          <a:off x="0" y="0"/>
          <a:ext cx="0" cy="0"/>
          <a:chOff x="0" y="0"/>
          <a:chExt cx="0" cy="0"/>
        </a:xfrm>
      </p:grpSpPr>
      <p:pic>
        <p:nvPicPr>
          <p:cNvPr id="1784" name="Google Shape;1784;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5" name="Google Shape;1785;p107"/>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7"/>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7"/>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788" name="Google Shape;1788;p107"/>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789" name="Google Shape;1789;p107"/>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790" name="Shape 1790"/>
        <p:cNvGrpSpPr/>
        <p:nvPr/>
      </p:nvGrpSpPr>
      <p:grpSpPr>
        <a:xfrm>
          <a:off x="0" y="0"/>
          <a:ext cx="0" cy="0"/>
          <a:chOff x="0" y="0"/>
          <a:chExt cx="0" cy="0"/>
        </a:xfrm>
      </p:grpSpPr>
      <p:pic>
        <p:nvPicPr>
          <p:cNvPr id="1791" name="Google Shape;179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792" name="Google Shape;1792;p10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793" name="Google Shape;1793;p108"/>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4" name="Google Shape;1794;p10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795" name="Google Shape;1795;p10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96" name="Google Shape;1796;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1797" name="Shape 1797"/>
        <p:cNvGrpSpPr/>
        <p:nvPr/>
      </p:nvGrpSpPr>
      <p:grpSpPr>
        <a:xfrm>
          <a:off x="0" y="0"/>
          <a:ext cx="0" cy="0"/>
          <a:chOff x="0" y="0"/>
          <a:chExt cx="0" cy="0"/>
        </a:xfrm>
      </p:grpSpPr>
      <p:pic>
        <p:nvPicPr>
          <p:cNvPr id="1798" name="Google Shape;1798;p10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799" name="Google Shape;1799;p10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00" name="Google Shape;1800;p10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01" name="Google Shape;1801;p10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804" name="Shape 1804"/>
        <p:cNvGrpSpPr/>
        <p:nvPr/>
      </p:nvGrpSpPr>
      <p:grpSpPr>
        <a:xfrm>
          <a:off x="0" y="0"/>
          <a:ext cx="0" cy="0"/>
          <a:chOff x="0" y="0"/>
          <a:chExt cx="0" cy="0"/>
        </a:xfrm>
      </p:grpSpPr>
      <p:pic>
        <p:nvPicPr>
          <p:cNvPr id="1805" name="Google Shape;180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6" name="Google Shape;1806;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07" name="Google Shape;1807;p11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08" name="Google Shape;1808;p11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809" name="Google Shape;180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810" name="Shape 1810"/>
        <p:cNvGrpSpPr/>
        <p:nvPr/>
      </p:nvGrpSpPr>
      <p:grpSpPr>
        <a:xfrm>
          <a:off x="0" y="0"/>
          <a:ext cx="0" cy="0"/>
          <a:chOff x="0" y="0"/>
          <a:chExt cx="0" cy="0"/>
        </a:xfrm>
      </p:grpSpPr>
      <p:pic>
        <p:nvPicPr>
          <p:cNvPr id="1811" name="Google Shape;181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2" name="Google Shape;1812;p1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1"/>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1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16" name="Google Shape;1816;p111"/>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7" name="Google Shape;1817;p111"/>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818" name="Google Shape;1818;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819" name="Shape 1819"/>
        <p:cNvGrpSpPr/>
        <p:nvPr/>
      </p:nvGrpSpPr>
      <p:grpSpPr>
        <a:xfrm>
          <a:off x="0" y="0"/>
          <a:ext cx="0" cy="0"/>
          <a:chOff x="0" y="0"/>
          <a:chExt cx="0" cy="0"/>
        </a:xfrm>
      </p:grpSpPr>
      <p:pic>
        <p:nvPicPr>
          <p:cNvPr id="1820" name="Google Shape;1820;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1" name="Google Shape;182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22" name="Google Shape;1822;p112"/>
          <p:cNvGrpSpPr/>
          <p:nvPr/>
        </p:nvGrpSpPr>
        <p:grpSpPr>
          <a:xfrm>
            <a:off x="4167150" y="1202575"/>
            <a:ext cx="809700" cy="809700"/>
            <a:chOff x="1457325" y="1219200"/>
            <a:chExt cx="809700" cy="809700"/>
          </a:xfrm>
        </p:grpSpPr>
        <p:sp>
          <p:nvSpPr>
            <p:cNvPr id="1823" name="Google Shape;1823;p112"/>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2"/>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12"/>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26" name="Google Shape;1826;p112"/>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827" name="Shape 1827"/>
        <p:cNvGrpSpPr/>
        <p:nvPr/>
      </p:nvGrpSpPr>
      <p:grpSpPr>
        <a:xfrm>
          <a:off x="0" y="0"/>
          <a:ext cx="0" cy="0"/>
          <a:chOff x="0" y="0"/>
          <a:chExt cx="0" cy="0"/>
        </a:xfrm>
      </p:grpSpPr>
      <p:pic>
        <p:nvPicPr>
          <p:cNvPr id="1828" name="Google Shape;1828;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9" name="Google Shape;1829;p11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1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31" name="Google Shape;1831;p11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32" name="Google Shape;1832;p11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33" name="Google Shape;183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34" name="Google Shape;1834;p113"/>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052"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4" name="Google Shape;1054;p5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55" name="Google Shape;1055;p5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5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57" name="Google Shape;1057;p5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58" name="Google Shape;1058;p5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9" name="Google Shape;1059;p5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060" name="Google Shape;1060;p57"/>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061" name="Google Shape;1061;p5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2"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4" name="Google Shape;1064;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5" name="Google Shape;1065;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66" name="Shape 1066"/>
        <p:cNvGrpSpPr/>
        <p:nvPr/>
      </p:nvGrpSpPr>
      <p:grpSpPr>
        <a:xfrm>
          <a:off x="0" y="0"/>
          <a:ext cx="0" cy="0"/>
          <a:chOff x="0" y="0"/>
          <a:chExt cx="0" cy="0"/>
        </a:xfrm>
      </p:grpSpPr>
      <p:pic>
        <p:nvPicPr>
          <p:cNvPr id="1067" name="Google Shape;1067;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0"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2" name="Google Shape;1072;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73" name="Google Shape;1073;p60"/>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074" name="Google Shape;1074;p60"/>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075" name="Google Shape;1075;p60"/>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076" name="Google Shape;1076;p60"/>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077" name="Shape 1077"/>
        <p:cNvGrpSpPr/>
        <p:nvPr/>
      </p:nvGrpSpPr>
      <p:grpSpPr>
        <a:xfrm>
          <a:off x="0" y="0"/>
          <a:ext cx="0" cy="0"/>
          <a:chOff x="0" y="0"/>
          <a:chExt cx="0" cy="0"/>
        </a:xfrm>
      </p:grpSpPr>
      <p:sp>
        <p:nvSpPr>
          <p:cNvPr id="1078" name="Google Shape;107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9" name="Google Shape;107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80" name="Google Shape;108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2" name="Google Shape;1082;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3" name="Google Shape;1083;p6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084" name="Shape 1084"/>
        <p:cNvGrpSpPr/>
        <p:nvPr/>
      </p:nvGrpSpPr>
      <p:grpSpPr>
        <a:xfrm>
          <a:off x="0" y="0"/>
          <a:ext cx="0" cy="0"/>
          <a:chOff x="0" y="0"/>
          <a:chExt cx="0" cy="0"/>
        </a:xfrm>
      </p:grpSpPr>
      <p:pic>
        <p:nvPicPr>
          <p:cNvPr id="1085" name="Google Shape;108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6" name="Google Shape;1086;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087" name="Google Shape;1087;p6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088" name="Google Shape;1088;p6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1089" name="Shape 1089"/>
        <p:cNvGrpSpPr/>
        <p:nvPr/>
      </p:nvGrpSpPr>
      <p:grpSpPr>
        <a:xfrm>
          <a:off x="0" y="0"/>
          <a:ext cx="0" cy="0"/>
          <a:chOff x="0" y="0"/>
          <a:chExt cx="0" cy="0"/>
        </a:xfrm>
      </p:grpSpPr>
      <p:pic>
        <p:nvPicPr>
          <p:cNvPr id="1090" name="Google Shape;109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1" name="Google Shape;109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92" name="Google Shape;1092;p6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093" name="Google Shape;1093;p63"/>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1094" name="Shape 1094"/>
        <p:cNvGrpSpPr/>
        <p:nvPr/>
      </p:nvGrpSpPr>
      <p:grpSpPr>
        <a:xfrm>
          <a:off x="0" y="0"/>
          <a:ext cx="0" cy="0"/>
          <a:chOff x="0" y="0"/>
          <a:chExt cx="0" cy="0"/>
        </a:xfrm>
      </p:grpSpPr>
      <p:pic>
        <p:nvPicPr>
          <p:cNvPr id="1095" name="Google Shape;109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6" name="Google Shape;1096;p64"/>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97" name="Google Shape;1097;p64"/>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98" name="Google Shape;1098;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99" name="Shape 1099"/>
        <p:cNvGrpSpPr/>
        <p:nvPr/>
      </p:nvGrpSpPr>
      <p:grpSpPr>
        <a:xfrm>
          <a:off x="0" y="0"/>
          <a:ext cx="0" cy="0"/>
          <a:chOff x="0" y="0"/>
          <a:chExt cx="0" cy="0"/>
        </a:xfrm>
      </p:grpSpPr>
      <p:pic>
        <p:nvPicPr>
          <p:cNvPr id="1100" name="Google Shape;1100;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1" name="Google Shape;1101;p65"/>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2" name="Google Shape;1102;p65"/>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03" name="Google Shape;1103;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6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7" name="Google Shape;1107;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08" name="Google Shape;1108;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09" name="Google Shape;1109;p66"/>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10" name="Google Shape;1110;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1" name="Shape 1111"/>
        <p:cNvGrpSpPr/>
        <p:nvPr/>
      </p:nvGrpSpPr>
      <p:grpSpPr>
        <a:xfrm>
          <a:off x="0" y="0"/>
          <a:ext cx="0" cy="0"/>
          <a:chOff x="0" y="0"/>
          <a:chExt cx="0" cy="0"/>
        </a:xfrm>
      </p:grpSpPr>
      <p:pic>
        <p:nvPicPr>
          <p:cNvPr id="1112" name="Google Shape;1112;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3" name="Google Shape;1113;p67"/>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14" name="Google Shape;1114;p67"/>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15" name="Google Shape;1115;p6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16" name="Google Shape;1116;p6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17" name="Google Shape;111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18" name="Shape 1118"/>
        <p:cNvGrpSpPr/>
        <p:nvPr/>
      </p:nvGrpSpPr>
      <p:grpSpPr>
        <a:xfrm>
          <a:off x="0" y="0"/>
          <a:ext cx="0" cy="0"/>
          <a:chOff x="0" y="0"/>
          <a:chExt cx="0" cy="0"/>
        </a:xfrm>
      </p:grpSpPr>
      <p:pic>
        <p:nvPicPr>
          <p:cNvPr id="1119" name="Google Shape;1119;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0" name="Google Shape;1120;p6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22" name="Google Shape;1122;p6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23" name="Google Shape;1123;p68"/>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4" name="Google Shape;1124;p6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25" name="Google Shape;1125;p68"/>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26" name="Google Shape;112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127" name="Shape 1127"/>
        <p:cNvGrpSpPr/>
        <p:nvPr/>
      </p:nvGrpSpPr>
      <p:grpSpPr>
        <a:xfrm>
          <a:off x="0" y="0"/>
          <a:ext cx="0" cy="0"/>
          <a:chOff x="0" y="0"/>
          <a:chExt cx="0" cy="0"/>
        </a:xfrm>
      </p:grpSpPr>
      <p:pic>
        <p:nvPicPr>
          <p:cNvPr id="1128" name="Google Shape;112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9" name="Google Shape;1129;p6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31" name="Google Shape;1131;p6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32" name="Google Shape;1132;p69"/>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33" name="Google Shape;1133;p69"/>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34" name="Google Shape;1134;p69"/>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135" name="Google Shape;1135;p69"/>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36" name="Google Shape;1136;p69"/>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37" name="Google Shape;1137;p69"/>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38" name="Google Shape;1138;p69"/>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39" name="Google Shape;1139;p69"/>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40" name="Google Shape;1140;p69"/>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41" name="Google Shape;1141;p69"/>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42" name="Google Shape;1142;p69"/>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43" name="Google Shape;1143;p69"/>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44" name="Google Shape;1144;p69"/>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45" name="Google Shape;1145;p69"/>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46" name="Google Shape;1146;p69"/>
          <p:cNvGrpSpPr/>
          <p:nvPr/>
        </p:nvGrpSpPr>
        <p:grpSpPr>
          <a:xfrm>
            <a:off x="4519000" y="3821425"/>
            <a:ext cx="420900" cy="912575"/>
            <a:chOff x="4680988" y="3981725"/>
            <a:chExt cx="420900" cy="912575"/>
          </a:xfrm>
        </p:grpSpPr>
        <p:pic>
          <p:nvPicPr>
            <p:cNvPr id="1147" name="Google Shape;1147;p69"/>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148" name="Google Shape;1148;p69"/>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149" name="Google Shape;1149;p69"/>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0" name="Google Shape;1150;p6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51" name="Google Shape;1151;p69"/>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52" name="Google Shape;115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53" name="Shape 1153"/>
        <p:cNvGrpSpPr/>
        <p:nvPr/>
      </p:nvGrpSpPr>
      <p:grpSpPr>
        <a:xfrm>
          <a:off x="0" y="0"/>
          <a:ext cx="0" cy="0"/>
          <a:chOff x="0" y="0"/>
          <a:chExt cx="0" cy="0"/>
        </a:xfrm>
      </p:grpSpPr>
      <p:pic>
        <p:nvPicPr>
          <p:cNvPr id="1154" name="Google Shape;1154;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5" name="Google Shape;1155;p70"/>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6" name="Google Shape;1156;p70"/>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59" name="Google Shape;1159;p7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60" name="Google Shape;1160;p7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1" name="Google Shape;1161;p70"/>
          <p:cNvGrpSpPr/>
          <p:nvPr/>
        </p:nvGrpSpPr>
        <p:grpSpPr>
          <a:xfrm>
            <a:off x="4732975" y="426900"/>
            <a:ext cx="3984300" cy="1538339"/>
            <a:chOff x="4623475" y="424050"/>
            <a:chExt cx="3984300" cy="1538339"/>
          </a:xfrm>
        </p:grpSpPr>
        <p:sp>
          <p:nvSpPr>
            <p:cNvPr id="1162" name="Google Shape;1162;p70"/>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63" name="Google Shape;1163;p70"/>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165" name="Google Shape;1165;p70"/>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166" name="Google Shape;1166;p70"/>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167" name="Google Shape;1167;p70"/>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168" name="Google Shape;1168;p70"/>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169" name="Google Shape;1169;p70"/>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170" name="Google Shape;1170;p70"/>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172" name="Shape 1172"/>
        <p:cNvGrpSpPr/>
        <p:nvPr/>
      </p:nvGrpSpPr>
      <p:grpSpPr>
        <a:xfrm>
          <a:off x="0" y="0"/>
          <a:ext cx="0" cy="0"/>
          <a:chOff x="0" y="0"/>
          <a:chExt cx="0" cy="0"/>
        </a:xfrm>
      </p:grpSpPr>
      <p:sp>
        <p:nvSpPr>
          <p:cNvPr id="1173" name="Google Shape;1173;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4" name="Google Shape;1174;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76" name="Google Shape;1176;p71"/>
          <p:cNvGraphicFramePr/>
          <p:nvPr/>
        </p:nvGraphicFramePr>
        <p:xfrm>
          <a:off x="358300" y="1181050"/>
          <a:ext cx="3000000" cy="3000000"/>
        </p:xfrm>
        <a:graphic>
          <a:graphicData uri="http://schemas.openxmlformats.org/drawingml/2006/table">
            <a:tbl>
              <a:tblPr>
                <a:noFill/>
                <a:tableStyleId>{3B45624E-B8B0-4138-BE40-969BDABAA622}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177" name="Google Shape;1177;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178" name="Google Shape;1178;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179" name="Shape 1179"/>
        <p:cNvGrpSpPr/>
        <p:nvPr/>
      </p:nvGrpSpPr>
      <p:grpSpPr>
        <a:xfrm>
          <a:off x="0" y="0"/>
          <a:ext cx="0" cy="0"/>
          <a:chOff x="0" y="0"/>
          <a:chExt cx="0" cy="0"/>
        </a:xfrm>
      </p:grpSpPr>
      <p:cxnSp>
        <p:nvCxnSpPr>
          <p:cNvPr id="1180" name="Google Shape;118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82" name="Google Shape;1182;p72"/>
          <p:cNvGraphicFramePr/>
          <p:nvPr/>
        </p:nvGraphicFramePr>
        <p:xfrm>
          <a:off x="358300" y="876250"/>
          <a:ext cx="3000000" cy="3000000"/>
        </p:xfrm>
        <a:graphic>
          <a:graphicData uri="http://schemas.openxmlformats.org/drawingml/2006/table">
            <a:tbl>
              <a:tblPr>
                <a:noFill/>
                <a:tableStyleId>{3B45624E-B8B0-4138-BE40-969BDABAA622}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183" name="Google Shape;1183;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184" name="Google Shape;1184;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185" name="Shape 1185"/>
        <p:cNvGrpSpPr/>
        <p:nvPr/>
      </p:nvGrpSpPr>
      <p:grpSpPr>
        <a:xfrm>
          <a:off x="0" y="0"/>
          <a:ext cx="0" cy="0"/>
          <a:chOff x="0" y="0"/>
          <a:chExt cx="0" cy="0"/>
        </a:xfrm>
      </p:grpSpPr>
      <p:pic>
        <p:nvPicPr>
          <p:cNvPr id="1186" name="Google Shape;1186;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7" name="Google Shape;1187;p7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9" name="Google Shape;1189;p7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0" name="Google Shape;1190;p73"/>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91" name="Google Shape;1191;p73"/>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192" name="Google Shape;1192;p73"/>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193" name="Google Shape;1193;p73"/>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194" name="Google Shape;1194;p73"/>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195" name="Google Shape;1195;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196" name="Shape 1196"/>
        <p:cNvGrpSpPr/>
        <p:nvPr/>
      </p:nvGrpSpPr>
      <p:grpSpPr>
        <a:xfrm>
          <a:off x="0" y="0"/>
          <a:ext cx="0" cy="0"/>
          <a:chOff x="0" y="0"/>
          <a:chExt cx="0" cy="0"/>
        </a:xfrm>
      </p:grpSpPr>
      <p:sp>
        <p:nvSpPr>
          <p:cNvPr id="1197" name="Google Shape;1197;p74"/>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198" name="Google Shape;119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0" name="Google Shape;1200;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201" name="Google Shape;1201;p7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02" name="Google Shape;1202;p74"/>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203" name="Google Shape;1203;p74"/>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04" name="Google Shape;1204;p7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5" name="Google Shape;1205;p74"/>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206" name="Google Shape;1206;p74"/>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07" name="Google Shape;1207;p74"/>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209" name="Google Shape;1209;p74"/>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210" name="Google Shape;1210;p74"/>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211" name="Google Shape;1211;p74"/>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212" name="Google Shape;121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213" name="Shape 1213"/>
        <p:cNvGrpSpPr/>
        <p:nvPr/>
      </p:nvGrpSpPr>
      <p:grpSpPr>
        <a:xfrm>
          <a:off x="0" y="0"/>
          <a:ext cx="0" cy="0"/>
          <a:chOff x="0" y="0"/>
          <a:chExt cx="0" cy="0"/>
        </a:xfrm>
      </p:grpSpPr>
      <p:cxnSp>
        <p:nvCxnSpPr>
          <p:cNvPr id="1214" name="Google Shape;121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16" name="Google Shape;1216;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17" name="Google Shape;1217;p75"/>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18" name="Google Shape;1218;p7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9" name="Google Shape;1219;p75"/>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20" name="Google Shape;1220;p75"/>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2" name="Google Shape;1222;p7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24" name="Google Shape;1224;p7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6" name="Google Shape;1226;p7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7" name="Google Shape;1227;p75"/>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8" name="Google Shape;1228;p75"/>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9" name="Google Shape;1229;p75"/>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0" name="Google Shape;1230;p75"/>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231" name="Shape 1231"/>
        <p:cNvGrpSpPr/>
        <p:nvPr/>
      </p:nvGrpSpPr>
      <p:grpSpPr>
        <a:xfrm>
          <a:off x="0" y="0"/>
          <a:ext cx="0" cy="0"/>
          <a:chOff x="0" y="0"/>
          <a:chExt cx="0" cy="0"/>
        </a:xfrm>
      </p:grpSpPr>
      <p:pic>
        <p:nvPicPr>
          <p:cNvPr id="1232" name="Google Shape;1232;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3" name="Google Shape;1233;p7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5" name="Google Shape;1235;p7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36" name="Google Shape;1236;p76"/>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7" name="Google Shape;1237;p7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38" name="Google Shape;1238;p76"/>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239" name="Google Shape;1239;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240" name="Shape 1240"/>
        <p:cNvGrpSpPr/>
        <p:nvPr/>
      </p:nvGrpSpPr>
      <p:grpSpPr>
        <a:xfrm>
          <a:off x="0" y="0"/>
          <a:ext cx="0" cy="0"/>
          <a:chOff x="0" y="0"/>
          <a:chExt cx="0" cy="0"/>
        </a:xfrm>
      </p:grpSpPr>
      <p:pic>
        <p:nvPicPr>
          <p:cNvPr id="1241" name="Google Shape;1241;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42" name="Google Shape;1242;p77"/>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243" name="Google Shape;1243;p77"/>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244" name="Google Shape;124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245" name="Shape 1245"/>
        <p:cNvGrpSpPr/>
        <p:nvPr/>
      </p:nvGrpSpPr>
      <p:grpSpPr>
        <a:xfrm>
          <a:off x="0" y="0"/>
          <a:ext cx="0" cy="0"/>
          <a:chOff x="0" y="0"/>
          <a:chExt cx="0" cy="0"/>
        </a:xfrm>
      </p:grpSpPr>
      <p:pic>
        <p:nvPicPr>
          <p:cNvPr id="1246" name="Google Shape;1246;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7" name="Google Shape;1247;p78"/>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248" name="Google Shape;1248;p7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9" name="Google Shape;1249;p7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0" name="Google Shape;1250;p7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51" name="Google Shape;1251;p78"/>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252" name="Google Shape;1252;p78"/>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253" name="Google Shape;1253;p7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254" name="Google Shape;1254;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255" name="Shape 1255"/>
        <p:cNvGrpSpPr/>
        <p:nvPr/>
      </p:nvGrpSpPr>
      <p:grpSpPr>
        <a:xfrm>
          <a:off x="0" y="0"/>
          <a:ext cx="0" cy="0"/>
          <a:chOff x="0" y="0"/>
          <a:chExt cx="0" cy="0"/>
        </a:xfrm>
      </p:grpSpPr>
      <p:pic>
        <p:nvPicPr>
          <p:cNvPr id="1256" name="Google Shape;1256;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7" name="Google Shape;1257;p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258" name="Google Shape;1258;p7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9" name="Google Shape;1259;p7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0" name="Google Shape;1260;p7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Group Mini-Project: Traveling Companions</a:t>
            </a:r>
            <a:endParaRPr sz="3600">
              <a:solidFill>
                <a:srgbClr val="00D6CB"/>
              </a:solidFill>
              <a:latin typeface="Oswald"/>
              <a:ea typeface="Oswald"/>
              <a:cs typeface="Oswald"/>
              <a:sym typeface="Oswald"/>
            </a:endParaRPr>
          </a:p>
        </p:txBody>
      </p:sp>
      <p:sp>
        <p:nvSpPr>
          <p:cNvPr id="1261" name="Google Shape;1261;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2" name="Google Shape;1262;p79"/>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79"/>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264" name="Shape 1264"/>
        <p:cNvGrpSpPr/>
        <p:nvPr/>
      </p:nvGrpSpPr>
      <p:grpSpPr>
        <a:xfrm>
          <a:off x="0" y="0"/>
          <a:ext cx="0" cy="0"/>
          <a:chOff x="0" y="0"/>
          <a:chExt cx="0" cy="0"/>
        </a:xfrm>
      </p:grpSpPr>
      <p:pic>
        <p:nvPicPr>
          <p:cNvPr id="1265" name="Google Shape;1265;p80"/>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266" name="Google Shape;1266;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8" name="Google Shape;1268;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80"/>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1" name="Google Shape;1271;p80"/>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2" name="Google Shape;1272;p80"/>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3" name="Google Shape;1273;p8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1274" name="Shape 1274"/>
        <p:cNvGrpSpPr/>
        <p:nvPr/>
      </p:nvGrpSpPr>
      <p:grpSpPr>
        <a:xfrm>
          <a:off x="0" y="0"/>
          <a:ext cx="0" cy="0"/>
          <a:chOff x="0" y="0"/>
          <a:chExt cx="0" cy="0"/>
        </a:xfrm>
      </p:grpSpPr>
      <p:sp>
        <p:nvSpPr>
          <p:cNvPr id="1275" name="Google Shape;127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8" name="Google Shape;127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280" name="Google Shape;1280;p81"/>
          <p:cNvGrpSpPr/>
          <p:nvPr/>
        </p:nvGrpSpPr>
        <p:grpSpPr>
          <a:xfrm>
            <a:off x="457200" y="1378813"/>
            <a:ext cx="776889" cy="621300"/>
            <a:chOff x="457200" y="1378813"/>
            <a:chExt cx="776889" cy="621300"/>
          </a:xfrm>
        </p:grpSpPr>
        <p:sp>
          <p:nvSpPr>
            <p:cNvPr id="1281" name="Google Shape;1281;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3" name="Google Shape;1283;p81"/>
          <p:cNvGrpSpPr/>
          <p:nvPr/>
        </p:nvGrpSpPr>
        <p:grpSpPr>
          <a:xfrm>
            <a:off x="457200" y="2228725"/>
            <a:ext cx="776889" cy="621300"/>
            <a:chOff x="457200" y="1378813"/>
            <a:chExt cx="776889" cy="621300"/>
          </a:xfrm>
        </p:grpSpPr>
        <p:sp>
          <p:nvSpPr>
            <p:cNvPr id="1284" name="Google Shape;1284;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6" name="Google Shape;1286;p81"/>
          <p:cNvGrpSpPr/>
          <p:nvPr/>
        </p:nvGrpSpPr>
        <p:grpSpPr>
          <a:xfrm>
            <a:off x="457200" y="3073850"/>
            <a:ext cx="776889" cy="621300"/>
            <a:chOff x="457200" y="1378813"/>
            <a:chExt cx="776889" cy="621300"/>
          </a:xfrm>
        </p:grpSpPr>
        <p:sp>
          <p:nvSpPr>
            <p:cNvPr id="1287" name="Google Shape;1287;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8" name="Google Shape;1288;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9" name="Google Shape;1289;p81"/>
          <p:cNvGrpSpPr/>
          <p:nvPr/>
        </p:nvGrpSpPr>
        <p:grpSpPr>
          <a:xfrm>
            <a:off x="457200" y="3923750"/>
            <a:ext cx="776889" cy="621300"/>
            <a:chOff x="457200" y="1378813"/>
            <a:chExt cx="776889" cy="621300"/>
          </a:xfrm>
        </p:grpSpPr>
        <p:sp>
          <p:nvSpPr>
            <p:cNvPr id="1290" name="Google Shape;1290;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91" name="Google Shape;1291;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92" name="Google Shape;1292;p81"/>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3" name="Google Shape;129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1"/>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7" name="Google Shape;1297;p81"/>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8" name="Google Shape;1298;p81"/>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9" name="Google Shape;1299;p8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1300" name="Shape 1300"/>
        <p:cNvGrpSpPr/>
        <p:nvPr/>
      </p:nvGrpSpPr>
      <p:grpSpPr>
        <a:xfrm>
          <a:off x="0" y="0"/>
          <a:ext cx="0" cy="0"/>
          <a:chOff x="0" y="0"/>
          <a:chExt cx="0" cy="0"/>
        </a:xfrm>
      </p:grpSpPr>
      <p:sp>
        <p:nvSpPr>
          <p:cNvPr id="1301" name="Google Shape;1301;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04" name="Google Shape;1304;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06" name="Google Shape;1306;p82"/>
          <p:cNvGrpSpPr/>
          <p:nvPr/>
        </p:nvGrpSpPr>
        <p:grpSpPr>
          <a:xfrm>
            <a:off x="457200" y="1378813"/>
            <a:ext cx="776889" cy="621300"/>
            <a:chOff x="457200" y="1378813"/>
            <a:chExt cx="776889" cy="621300"/>
          </a:xfrm>
        </p:grpSpPr>
        <p:sp>
          <p:nvSpPr>
            <p:cNvPr id="1307" name="Google Shape;1307;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08" name="Google Shape;1308;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09" name="Google Shape;1309;p82"/>
          <p:cNvGrpSpPr/>
          <p:nvPr/>
        </p:nvGrpSpPr>
        <p:grpSpPr>
          <a:xfrm>
            <a:off x="457200" y="2228725"/>
            <a:ext cx="776889" cy="621300"/>
            <a:chOff x="457200" y="1378813"/>
            <a:chExt cx="776889" cy="621300"/>
          </a:xfrm>
        </p:grpSpPr>
        <p:sp>
          <p:nvSpPr>
            <p:cNvPr id="1310" name="Google Shape;1310;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1" name="Google Shape;1311;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2" name="Google Shape;1312;p82"/>
          <p:cNvGrpSpPr/>
          <p:nvPr/>
        </p:nvGrpSpPr>
        <p:grpSpPr>
          <a:xfrm>
            <a:off x="457200" y="3073850"/>
            <a:ext cx="776889" cy="621300"/>
            <a:chOff x="457200" y="1378813"/>
            <a:chExt cx="776889" cy="621300"/>
          </a:xfrm>
        </p:grpSpPr>
        <p:sp>
          <p:nvSpPr>
            <p:cNvPr id="1313" name="Google Shape;1313;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4" name="Google Shape;1314;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15" name="Google Shape;1315;p82"/>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6" name="Google Shape;1316;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2"/>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9" name="Google Shape;1319;p82"/>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0" name="Google Shape;1320;p8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21" name="Shape 1321"/>
        <p:cNvGrpSpPr/>
        <p:nvPr/>
      </p:nvGrpSpPr>
      <p:grpSpPr>
        <a:xfrm>
          <a:off x="0" y="0"/>
          <a:ext cx="0" cy="0"/>
          <a:chOff x="0" y="0"/>
          <a:chExt cx="0" cy="0"/>
        </a:xfrm>
      </p:grpSpPr>
      <p:sp>
        <p:nvSpPr>
          <p:cNvPr id="1322" name="Google Shape;1322;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5" name="Google Shape;1325;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27" name="Google Shape;1327;p83"/>
          <p:cNvGrpSpPr/>
          <p:nvPr/>
        </p:nvGrpSpPr>
        <p:grpSpPr>
          <a:xfrm>
            <a:off x="457200" y="1300225"/>
            <a:ext cx="776889" cy="621300"/>
            <a:chOff x="457200" y="1378813"/>
            <a:chExt cx="776889" cy="621300"/>
          </a:xfrm>
        </p:grpSpPr>
        <p:sp>
          <p:nvSpPr>
            <p:cNvPr id="1328" name="Google Shape;1328;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29" name="Google Shape;1329;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83"/>
          <p:cNvGrpSpPr/>
          <p:nvPr/>
        </p:nvGrpSpPr>
        <p:grpSpPr>
          <a:xfrm>
            <a:off x="457200" y="2000125"/>
            <a:ext cx="776889" cy="621300"/>
            <a:chOff x="457200" y="1378813"/>
            <a:chExt cx="776889" cy="621300"/>
          </a:xfrm>
        </p:grpSpPr>
        <p:sp>
          <p:nvSpPr>
            <p:cNvPr id="1331" name="Google Shape;1331;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32" name="Google Shape;1332;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83"/>
          <p:cNvGrpSpPr/>
          <p:nvPr/>
        </p:nvGrpSpPr>
        <p:grpSpPr>
          <a:xfrm>
            <a:off x="457200" y="2692850"/>
            <a:ext cx="776889" cy="621300"/>
            <a:chOff x="457200" y="1378813"/>
            <a:chExt cx="776889" cy="621300"/>
          </a:xfrm>
        </p:grpSpPr>
        <p:sp>
          <p:nvSpPr>
            <p:cNvPr id="1334" name="Google Shape;1334;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35" name="Google Shape;1335;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83"/>
          <p:cNvGrpSpPr/>
          <p:nvPr/>
        </p:nvGrpSpPr>
        <p:grpSpPr>
          <a:xfrm>
            <a:off x="457200" y="3390350"/>
            <a:ext cx="776889" cy="621300"/>
            <a:chOff x="457200" y="1378813"/>
            <a:chExt cx="776889" cy="621300"/>
          </a:xfrm>
        </p:grpSpPr>
        <p:sp>
          <p:nvSpPr>
            <p:cNvPr id="1337" name="Google Shape;133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38" name="Google Shape;133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83"/>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83"/>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83"/>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6" name="Google Shape;1346;p83"/>
          <p:cNvGrpSpPr/>
          <p:nvPr/>
        </p:nvGrpSpPr>
        <p:grpSpPr>
          <a:xfrm>
            <a:off x="469500" y="4083075"/>
            <a:ext cx="776889" cy="621300"/>
            <a:chOff x="457200" y="1378813"/>
            <a:chExt cx="776889" cy="621300"/>
          </a:xfrm>
        </p:grpSpPr>
        <p:sp>
          <p:nvSpPr>
            <p:cNvPr id="1347" name="Google Shape;134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48" name="Google Shape;134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8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1352" name="Shape 1352"/>
        <p:cNvGrpSpPr/>
        <p:nvPr/>
      </p:nvGrpSpPr>
      <p:grpSpPr>
        <a:xfrm>
          <a:off x="0" y="0"/>
          <a:ext cx="0" cy="0"/>
          <a:chOff x="0" y="0"/>
          <a:chExt cx="0" cy="0"/>
        </a:xfrm>
      </p:grpSpPr>
      <p:sp>
        <p:nvSpPr>
          <p:cNvPr id="1353" name="Google Shape;1353;p8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6" name="Google Shape;1356;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8" name="Google Shape;1358;p84"/>
          <p:cNvGrpSpPr/>
          <p:nvPr/>
        </p:nvGrpSpPr>
        <p:grpSpPr>
          <a:xfrm>
            <a:off x="457200" y="1237825"/>
            <a:ext cx="776900" cy="486300"/>
            <a:chOff x="457200" y="1466425"/>
            <a:chExt cx="776900" cy="486300"/>
          </a:xfrm>
        </p:grpSpPr>
        <p:sp>
          <p:nvSpPr>
            <p:cNvPr id="1359" name="Google Shape;1359;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60" name="Google Shape;1360;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84"/>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8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84"/>
          <p:cNvGrpSpPr/>
          <p:nvPr/>
        </p:nvGrpSpPr>
        <p:grpSpPr>
          <a:xfrm>
            <a:off x="457200" y="1828900"/>
            <a:ext cx="776900" cy="486300"/>
            <a:chOff x="457200" y="1466425"/>
            <a:chExt cx="776900" cy="486300"/>
          </a:xfrm>
        </p:grpSpPr>
        <p:sp>
          <p:nvSpPr>
            <p:cNvPr id="1364" name="Google Shape;1364;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65" name="Google Shape;1365;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84"/>
          <p:cNvGrpSpPr/>
          <p:nvPr/>
        </p:nvGrpSpPr>
        <p:grpSpPr>
          <a:xfrm>
            <a:off x="457200" y="2419975"/>
            <a:ext cx="776900" cy="486300"/>
            <a:chOff x="457200" y="1466425"/>
            <a:chExt cx="776900" cy="486300"/>
          </a:xfrm>
        </p:grpSpPr>
        <p:sp>
          <p:nvSpPr>
            <p:cNvPr id="1368" name="Google Shape;1368;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69" name="Google Shape;1369;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8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84"/>
          <p:cNvGrpSpPr/>
          <p:nvPr/>
        </p:nvGrpSpPr>
        <p:grpSpPr>
          <a:xfrm>
            <a:off x="457200" y="3011050"/>
            <a:ext cx="776900" cy="486300"/>
            <a:chOff x="457200" y="1466425"/>
            <a:chExt cx="776900" cy="486300"/>
          </a:xfrm>
        </p:grpSpPr>
        <p:sp>
          <p:nvSpPr>
            <p:cNvPr id="1372" name="Google Shape;1372;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73" name="Google Shape;1373;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8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84"/>
          <p:cNvGrpSpPr/>
          <p:nvPr/>
        </p:nvGrpSpPr>
        <p:grpSpPr>
          <a:xfrm>
            <a:off x="457200" y="3602137"/>
            <a:ext cx="776900" cy="486300"/>
            <a:chOff x="457200" y="1466425"/>
            <a:chExt cx="776900" cy="486300"/>
          </a:xfrm>
        </p:grpSpPr>
        <p:sp>
          <p:nvSpPr>
            <p:cNvPr id="1376" name="Google Shape;1376;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77" name="Google Shape;1377;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8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84"/>
          <p:cNvGrpSpPr/>
          <p:nvPr/>
        </p:nvGrpSpPr>
        <p:grpSpPr>
          <a:xfrm>
            <a:off x="457200" y="4193262"/>
            <a:ext cx="776900" cy="486300"/>
            <a:chOff x="457200" y="1466425"/>
            <a:chExt cx="776900" cy="486300"/>
          </a:xfrm>
        </p:grpSpPr>
        <p:sp>
          <p:nvSpPr>
            <p:cNvPr id="1380" name="Google Shape;1380;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81" name="Google Shape;1381;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84"/>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84"/>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84"/>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4"/>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84"/>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84"/>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1388" name="Shape 1388"/>
        <p:cNvGrpSpPr/>
        <p:nvPr/>
      </p:nvGrpSpPr>
      <p:grpSpPr>
        <a:xfrm>
          <a:off x="0" y="0"/>
          <a:ext cx="0" cy="0"/>
          <a:chOff x="0" y="0"/>
          <a:chExt cx="0" cy="0"/>
        </a:xfrm>
      </p:grpSpPr>
      <p:sp>
        <p:nvSpPr>
          <p:cNvPr id="1389" name="Google Shape;1389;p8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94" name="Google Shape;1394;p85"/>
          <p:cNvGrpSpPr/>
          <p:nvPr/>
        </p:nvGrpSpPr>
        <p:grpSpPr>
          <a:xfrm>
            <a:off x="457222" y="1149803"/>
            <a:ext cx="713194" cy="446423"/>
            <a:chOff x="457200" y="1466425"/>
            <a:chExt cx="776900" cy="486300"/>
          </a:xfrm>
        </p:grpSpPr>
        <p:sp>
          <p:nvSpPr>
            <p:cNvPr id="1395" name="Google Shape;139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96" name="Google Shape;139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85"/>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8" name="Google Shape;1398;p8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85"/>
          <p:cNvGrpSpPr/>
          <p:nvPr/>
        </p:nvGrpSpPr>
        <p:grpSpPr>
          <a:xfrm>
            <a:off x="457222" y="1672428"/>
            <a:ext cx="713194" cy="446423"/>
            <a:chOff x="457200" y="1466425"/>
            <a:chExt cx="776900" cy="486300"/>
          </a:xfrm>
        </p:grpSpPr>
        <p:sp>
          <p:nvSpPr>
            <p:cNvPr id="1400" name="Google Shape;140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01" name="Google Shape;140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85"/>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8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85"/>
          <p:cNvGrpSpPr/>
          <p:nvPr/>
        </p:nvGrpSpPr>
        <p:grpSpPr>
          <a:xfrm>
            <a:off x="457197" y="2195578"/>
            <a:ext cx="713194" cy="446423"/>
            <a:chOff x="457200" y="1466425"/>
            <a:chExt cx="776900" cy="486300"/>
          </a:xfrm>
        </p:grpSpPr>
        <p:sp>
          <p:nvSpPr>
            <p:cNvPr id="1405" name="Google Shape;140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06" name="Google Shape;140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85"/>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8" name="Google Shape;1408;p8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85"/>
          <p:cNvGrpSpPr/>
          <p:nvPr/>
        </p:nvGrpSpPr>
        <p:grpSpPr>
          <a:xfrm>
            <a:off x="457197" y="2718203"/>
            <a:ext cx="713194" cy="446423"/>
            <a:chOff x="457200" y="1466425"/>
            <a:chExt cx="776900" cy="486300"/>
          </a:xfrm>
        </p:grpSpPr>
        <p:sp>
          <p:nvSpPr>
            <p:cNvPr id="1410" name="Google Shape;141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11" name="Google Shape;141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85"/>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8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85"/>
          <p:cNvGrpSpPr/>
          <p:nvPr/>
        </p:nvGrpSpPr>
        <p:grpSpPr>
          <a:xfrm>
            <a:off x="457222" y="3240828"/>
            <a:ext cx="713194" cy="446423"/>
            <a:chOff x="457200" y="1466425"/>
            <a:chExt cx="776900" cy="486300"/>
          </a:xfrm>
        </p:grpSpPr>
        <p:sp>
          <p:nvSpPr>
            <p:cNvPr id="1415" name="Google Shape;141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16" name="Google Shape;141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85"/>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8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85"/>
          <p:cNvGrpSpPr/>
          <p:nvPr/>
        </p:nvGrpSpPr>
        <p:grpSpPr>
          <a:xfrm>
            <a:off x="457222" y="3763453"/>
            <a:ext cx="713194" cy="446423"/>
            <a:chOff x="457200" y="1466425"/>
            <a:chExt cx="776900" cy="486300"/>
          </a:xfrm>
        </p:grpSpPr>
        <p:sp>
          <p:nvSpPr>
            <p:cNvPr id="1420" name="Google Shape;142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21" name="Google Shape;142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85"/>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8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85"/>
          <p:cNvGrpSpPr/>
          <p:nvPr/>
        </p:nvGrpSpPr>
        <p:grpSpPr>
          <a:xfrm>
            <a:off x="457222" y="4311603"/>
            <a:ext cx="713194" cy="446423"/>
            <a:chOff x="457200" y="1466425"/>
            <a:chExt cx="776900" cy="486300"/>
          </a:xfrm>
        </p:grpSpPr>
        <p:sp>
          <p:nvSpPr>
            <p:cNvPr id="1425" name="Google Shape;142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26" name="Google Shape;142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85"/>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85"/>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1429" name="Shape 1429"/>
        <p:cNvGrpSpPr/>
        <p:nvPr/>
      </p:nvGrpSpPr>
      <p:grpSpPr>
        <a:xfrm>
          <a:off x="0" y="0"/>
          <a:ext cx="0" cy="0"/>
          <a:chOff x="0" y="0"/>
          <a:chExt cx="0" cy="0"/>
        </a:xfrm>
      </p:grpSpPr>
      <p:sp>
        <p:nvSpPr>
          <p:cNvPr id="1430" name="Google Shape;1430;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2" name="Google Shape;143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4" name="Google Shape;1434;p8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6"/>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36" name="Google Shape;1436;p86"/>
          <p:cNvGrpSpPr/>
          <p:nvPr/>
        </p:nvGrpSpPr>
        <p:grpSpPr>
          <a:xfrm>
            <a:off x="457181" y="1345103"/>
            <a:ext cx="533372" cy="533480"/>
            <a:chOff x="457200" y="1378813"/>
            <a:chExt cx="695400" cy="695450"/>
          </a:xfrm>
        </p:grpSpPr>
        <p:sp>
          <p:nvSpPr>
            <p:cNvPr id="1437" name="Google Shape;1437;p8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38" name="Google Shape;1438;p8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86"/>
          <p:cNvGrpSpPr/>
          <p:nvPr/>
        </p:nvGrpSpPr>
        <p:grpSpPr>
          <a:xfrm>
            <a:off x="3228956" y="1345103"/>
            <a:ext cx="533372" cy="533480"/>
            <a:chOff x="457200" y="1378813"/>
            <a:chExt cx="695400" cy="695450"/>
          </a:xfrm>
        </p:grpSpPr>
        <p:sp>
          <p:nvSpPr>
            <p:cNvPr id="1440" name="Google Shape;1440;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41" name="Google Shape;1441;p8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2" name="Google Shape;1442;p8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6"/>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44" name="Google Shape;1444;p86"/>
          <p:cNvGrpSpPr/>
          <p:nvPr/>
        </p:nvGrpSpPr>
        <p:grpSpPr>
          <a:xfrm>
            <a:off x="6134081" y="1345853"/>
            <a:ext cx="533372" cy="533480"/>
            <a:chOff x="457200" y="1378813"/>
            <a:chExt cx="695400" cy="695450"/>
          </a:xfrm>
        </p:grpSpPr>
        <p:sp>
          <p:nvSpPr>
            <p:cNvPr id="1445" name="Google Shape;1445;p8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46" name="Google Shape;1446;p8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7" name="Google Shape;1447;p8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6"/>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49" name="Google Shape;1449;p8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1450" name="Shape 1450"/>
        <p:cNvGrpSpPr/>
        <p:nvPr/>
      </p:nvGrpSpPr>
      <p:grpSpPr>
        <a:xfrm>
          <a:off x="0" y="0"/>
          <a:ext cx="0" cy="0"/>
          <a:chOff x="0" y="0"/>
          <a:chExt cx="0" cy="0"/>
        </a:xfrm>
      </p:grpSpPr>
      <p:sp>
        <p:nvSpPr>
          <p:cNvPr id="1451" name="Google Shape;1451;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2" name="Google Shape;1452;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3" name="Google Shape;1453;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4" name="Google Shape;145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5" name="Google Shape;1455;p8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57" name="Google Shape;1457;p87"/>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458" name="Google Shape;1458;p8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1" name="Google Shape;1461;p87"/>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2" name="Google Shape;1462;p8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63" name="Google Shape;1463;p87"/>
          <p:cNvGrpSpPr/>
          <p:nvPr/>
        </p:nvGrpSpPr>
        <p:grpSpPr>
          <a:xfrm>
            <a:off x="6134054" y="1345850"/>
            <a:ext cx="2298699" cy="533482"/>
            <a:chOff x="457164" y="1378809"/>
            <a:chExt cx="2997000" cy="695454"/>
          </a:xfrm>
        </p:grpSpPr>
        <p:sp>
          <p:nvSpPr>
            <p:cNvPr id="1464" name="Google Shape;1464;p87"/>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5" name="Google Shape;1465;p8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66" name="Google Shape;1466;p8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8" name="Google Shape;1468;p8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9" name="Google Shape;1469;p87"/>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470" name="Google Shape;1470;p87"/>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471" name="Google Shape;1471;p87"/>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1472" name="Shape 1472"/>
        <p:cNvGrpSpPr/>
        <p:nvPr/>
      </p:nvGrpSpPr>
      <p:grpSpPr>
        <a:xfrm>
          <a:off x="0" y="0"/>
          <a:ext cx="0" cy="0"/>
          <a:chOff x="0" y="0"/>
          <a:chExt cx="0" cy="0"/>
        </a:xfrm>
      </p:grpSpPr>
      <p:pic>
        <p:nvPicPr>
          <p:cNvPr id="1473" name="Google Shape;1473;p8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474" name="Google Shape;1474;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5" name="Google Shape;1475;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6" name="Google Shape;1476;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8" name="Google Shape;1478;p8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79" name="Google Shape;1479;p8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0" name="Google Shape;1480;p8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8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2" name="Google Shape;1482;p8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3" name="Google Shape;1483;p8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84" name="Google Shape;1484;p8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6" name="Google Shape;1486;p8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1487" name="Shape 1487"/>
        <p:cNvGrpSpPr/>
        <p:nvPr/>
      </p:nvGrpSpPr>
      <p:grpSpPr>
        <a:xfrm>
          <a:off x="0" y="0"/>
          <a:ext cx="0" cy="0"/>
          <a:chOff x="0" y="0"/>
          <a:chExt cx="0" cy="0"/>
        </a:xfrm>
      </p:grpSpPr>
      <p:grpSp>
        <p:nvGrpSpPr>
          <p:cNvPr id="1488" name="Google Shape;1488;p89"/>
          <p:cNvGrpSpPr/>
          <p:nvPr/>
        </p:nvGrpSpPr>
        <p:grpSpPr>
          <a:xfrm>
            <a:off x="453220" y="1424000"/>
            <a:ext cx="743726" cy="530949"/>
            <a:chOff x="453220" y="1424000"/>
            <a:chExt cx="743726" cy="530949"/>
          </a:xfrm>
        </p:grpSpPr>
        <p:sp>
          <p:nvSpPr>
            <p:cNvPr id="1489" name="Google Shape;1489;p8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0" name="Google Shape;1490;p8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91" name="Google Shape;1491;p89"/>
          <p:cNvGrpSpPr/>
          <p:nvPr/>
        </p:nvGrpSpPr>
        <p:grpSpPr>
          <a:xfrm>
            <a:off x="453233" y="2276300"/>
            <a:ext cx="743726" cy="530949"/>
            <a:chOff x="453233" y="2276300"/>
            <a:chExt cx="743726" cy="530949"/>
          </a:xfrm>
        </p:grpSpPr>
        <p:sp>
          <p:nvSpPr>
            <p:cNvPr id="1492" name="Google Shape;1492;p8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3" name="Google Shape;1493;p8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94" name="Google Shape;1494;p8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8" name="Google Shape;149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9" name="Google Shape;1499;p8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8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p89"/>
          <p:cNvGrpSpPr/>
          <p:nvPr/>
        </p:nvGrpSpPr>
        <p:grpSpPr>
          <a:xfrm>
            <a:off x="453233" y="3128588"/>
            <a:ext cx="743726" cy="530949"/>
            <a:chOff x="453233" y="3128588"/>
            <a:chExt cx="743726" cy="530949"/>
          </a:xfrm>
        </p:grpSpPr>
        <p:sp>
          <p:nvSpPr>
            <p:cNvPr id="1504" name="Google Shape;1504;p8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5" name="Google Shape;1505;p8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06" name="Google Shape;1506;p89"/>
          <p:cNvGrpSpPr/>
          <p:nvPr/>
        </p:nvGrpSpPr>
        <p:grpSpPr>
          <a:xfrm>
            <a:off x="453233" y="3952200"/>
            <a:ext cx="743726" cy="530949"/>
            <a:chOff x="453233" y="3952200"/>
            <a:chExt cx="743726" cy="530949"/>
          </a:xfrm>
        </p:grpSpPr>
        <p:sp>
          <p:nvSpPr>
            <p:cNvPr id="1507" name="Google Shape;1507;p8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8" name="Google Shape;1508;p8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09" name="Google Shape;1509;p8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8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1" name="Google Shape;1511;p8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8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13" name="Shape 1513"/>
        <p:cNvGrpSpPr/>
        <p:nvPr/>
      </p:nvGrpSpPr>
      <p:grpSpPr>
        <a:xfrm>
          <a:off x="0" y="0"/>
          <a:ext cx="0" cy="0"/>
          <a:chOff x="0" y="0"/>
          <a:chExt cx="0" cy="0"/>
        </a:xfrm>
      </p:grpSpPr>
      <p:sp>
        <p:nvSpPr>
          <p:cNvPr id="1514" name="Google Shape;1514;p9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5" name="Google Shape;1515;p9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6" name="Google Shape;1516;p9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7" name="Google Shape;1517;p9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8" name="Google Shape;1518;p9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1" name="Google Shape;1521;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2" name="Google Shape;1522;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3" name="Google Shape;1523;p9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9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7" name="Google Shape;1527;p9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8" name="Google Shape;1528;p9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9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9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31" name="Shape 1531"/>
        <p:cNvGrpSpPr/>
        <p:nvPr/>
      </p:nvGrpSpPr>
      <p:grpSpPr>
        <a:xfrm>
          <a:off x="0" y="0"/>
          <a:ext cx="0" cy="0"/>
          <a:chOff x="0" y="0"/>
          <a:chExt cx="0" cy="0"/>
        </a:xfrm>
      </p:grpSpPr>
      <p:sp>
        <p:nvSpPr>
          <p:cNvPr id="1532" name="Google Shape;1532;p9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3" name="Google Shape;1533;p9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4" name="Google Shape;1534;p9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5" name="Google Shape;1535;p9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6" name="Google Shape;1536;p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9" name="Google Shape;153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1" name="Google Shape;1541;p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5" name="Google Shape;1545;p9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6" name="Google Shape;1546;p9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7" name="Google Shape;1547;p9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8" name="Google Shape;1548;p9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9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9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9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553" name="Shape 1553"/>
        <p:cNvGrpSpPr/>
        <p:nvPr/>
      </p:nvGrpSpPr>
      <p:grpSpPr>
        <a:xfrm>
          <a:off x="0" y="0"/>
          <a:ext cx="0" cy="0"/>
          <a:chOff x="0" y="0"/>
          <a:chExt cx="0" cy="0"/>
        </a:xfrm>
      </p:grpSpPr>
      <p:sp>
        <p:nvSpPr>
          <p:cNvPr id="1554" name="Google Shape;1554;p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5" name="Google Shape;1555;p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6" name="Google Shape;1556;p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7" name="Google Shape;1557;p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8" name="Google Shape;155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1" name="Google Shape;156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6" name="Google Shape;1566;p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7" name="Google Shape;1567;p9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9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571" name="Shape 1571"/>
        <p:cNvGrpSpPr/>
        <p:nvPr/>
      </p:nvGrpSpPr>
      <p:grpSpPr>
        <a:xfrm>
          <a:off x="0" y="0"/>
          <a:ext cx="0" cy="0"/>
          <a:chOff x="0" y="0"/>
          <a:chExt cx="0" cy="0"/>
        </a:xfrm>
      </p:grpSpPr>
      <p:sp>
        <p:nvSpPr>
          <p:cNvPr id="1572" name="Google Shape;1572;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3" name="Google Shape;1573;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4" name="Google Shape;1574;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5" name="Google Shape;1575;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6" name="Google Shape;1576;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9" name="Google Shape;1579;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80" name="Google Shape;158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1" name="Google Shape;1581;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5" name="Google Shape;1585;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6" name="Google Shape;1586;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7" name="Google Shape;1587;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8" name="Google Shape;1588;p9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9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9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593" name="Shape 1593"/>
        <p:cNvGrpSpPr/>
        <p:nvPr/>
      </p:nvGrpSpPr>
      <p:grpSpPr>
        <a:xfrm>
          <a:off x="0" y="0"/>
          <a:ext cx="0" cy="0"/>
          <a:chOff x="0" y="0"/>
          <a:chExt cx="0" cy="0"/>
        </a:xfrm>
      </p:grpSpPr>
      <p:grpSp>
        <p:nvGrpSpPr>
          <p:cNvPr id="1594" name="Google Shape;1594;p94"/>
          <p:cNvGrpSpPr/>
          <p:nvPr/>
        </p:nvGrpSpPr>
        <p:grpSpPr>
          <a:xfrm>
            <a:off x="453220" y="1424000"/>
            <a:ext cx="743726" cy="530949"/>
            <a:chOff x="453220" y="1424000"/>
            <a:chExt cx="743726" cy="530949"/>
          </a:xfrm>
        </p:grpSpPr>
        <p:sp>
          <p:nvSpPr>
            <p:cNvPr id="1595" name="Google Shape;1595;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6" name="Google Shape;1596;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597" name="Google Shape;1597;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8" name="Google Shape;1598;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99" name="Google Shape;1599;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2" name="Google Shape;1602;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03" name="Google Shape;160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4" name="Google Shape;160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7" name="Google Shape;1607;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8" name="Google Shape;1608;p9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9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9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12" name="Shape 1612"/>
        <p:cNvGrpSpPr/>
        <p:nvPr/>
      </p:nvGrpSpPr>
      <p:grpSpPr>
        <a:xfrm>
          <a:off x="0" y="0"/>
          <a:ext cx="0" cy="0"/>
          <a:chOff x="0" y="0"/>
          <a:chExt cx="0" cy="0"/>
        </a:xfrm>
      </p:grpSpPr>
      <p:sp>
        <p:nvSpPr>
          <p:cNvPr id="1613" name="Google Shape;1613;p9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15" name="Google Shape;161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6" name="Google Shape;161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7" name="Google Shape;161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8" name="Google Shape;1618;p9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9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9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9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9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28" name="Google Shape;1628;p9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29" name="Google Shape;1629;p9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0" name="Google Shape;1630;p9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1" name="Google Shape;1631;p9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2" name="Google Shape;1632;p9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3" name="Google Shape;1633;p9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4" name="Google Shape;1634;p9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5" name="Google Shape;1635;p9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6" name="Google Shape;1636;p9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7" name="Google Shape;1637;p9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38" name="Shape 1638"/>
        <p:cNvGrpSpPr/>
        <p:nvPr/>
      </p:nvGrpSpPr>
      <p:grpSpPr>
        <a:xfrm>
          <a:off x="0" y="0"/>
          <a:ext cx="0" cy="0"/>
          <a:chOff x="0" y="0"/>
          <a:chExt cx="0" cy="0"/>
        </a:xfrm>
      </p:grpSpPr>
      <p:sp>
        <p:nvSpPr>
          <p:cNvPr id="1639" name="Google Shape;1639;p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41" name="Google Shape;164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4" name="Google Shape;1644;p9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9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9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0" name="Google Shape;1650;p9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1" name="Google Shape;1651;p9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2" name="Google Shape;1652;p9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3" name="Google Shape;1653;p9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4" name="Google Shape;1654;p9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5" name="Google Shape;1655;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656" name="Shape 1656"/>
        <p:cNvGrpSpPr/>
        <p:nvPr/>
      </p:nvGrpSpPr>
      <p:grpSpPr>
        <a:xfrm>
          <a:off x="0" y="0"/>
          <a:ext cx="0" cy="0"/>
          <a:chOff x="0" y="0"/>
          <a:chExt cx="0" cy="0"/>
        </a:xfrm>
      </p:grpSpPr>
      <p:sp>
        <p:nvSpPr>
          <p:cNvPr id="1657" name="Google Shape;1657;p9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8" name="Google Shape;1658;p9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1659" name="Google Shape;1659;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0" name="Google Shape;1660;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61" name="Google Shape;1661;p9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67" name="Google Shape;1667;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68" name="Google Shape;1668;p97"/>
          <p:cNvGrpSpPr/>
          <p:nvPr/>
        </p:nvGrpSpPr>
        <p:grpSpPr>
          <a:xfrm>
            <a:off x="429795" y="1274754"/>
            <a:ext cx="577822" cy="412443"/>
            <a:chOff x="453224" y="1424000"/>
            <a:chExt cx="510985" cy="364800"/>
          </a:xfrm>
        </p:grpSpPr>
        <p:sp>
          <p:nvSpPr>
            <p:cNvPr id="1669" name="Google Shape;1669;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0" name="Google Shape;1670;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1" name="Google Shape;1671;p97"/>
          <p:cNvGrpSpPr/>
          <p:nvPr/>
        </p:nvGrpSpPr>
        <p:grpSpPr>
          <a:xfrm>
            <a:off x="429795" y="1865844"/>
            <a:ext cx="577822" cy="412443"/>
            <a:chOff x="453224" y="1424000"/>
            <a:chExt cx="510985" cy="364800"/>
          </a:xfrm>
        </p:grpSpPr>
        <p:sp>
          <p:nvSpPr>
            <p:cNvPr id="1672" name="Google Shape;1672;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3" name="Google Shape;1673;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4" name="Google Shape;1674;p97"/>
          <p:cNvGrpSpPr/>
          <p:nvPr/>
        </p:nvGrpSpPr>
        <p:grpSpPr>
          <a:xfrm>
            <a:off x="429795" y="2456934"/>
            <a:ext cx="577822" cy="412443"/>
            <a:chOff x="453224" y="1424000"/>
            <a:chExt cx="510985" cy="364800"/>
          </a:xfrm>
        </p:grpSpPr>
        <p:sp>
          <p:nvSpPr>
            <p:cNvPr id="1675" name="Google Shape;1675;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6" name="Google Shape;1676;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7" name="Google Shape;1677;p97"/>
          <p:cNvGrpSpPr/>
          <p:nvPr/>
        </p:nvGrpSpPr>
        <p:grpSpPr>
          <a:xfrm>
            <a:off x="429795" y="3048024"/>
            <a:ext cx="577822" cy="412443"/>
            <a:chOff x="453224" y="1424000"/>
            <a:chExt cx="510985" cy="364800"/>
          </a:xfrm>
        </p:grpSpPr>
        <p:sp>
          <p:nvSpPr>
            <p:cNvPr id="1678" name="Google Shape;1678;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9" name="Google Shape;1679;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0" name="Google Shape;1680;p97"/>
          <p:cNvGrpSpPr/>
          <p:nvPr/>
        </p:nvGrpSpPr>
        <p:grpSpPr>
          <a:xfrm>
            <a:off x="429795" y="3639114"/>
            <a:ext cx="577822" cy="412443"/>
            <a:chOff x="453224" y="1424000"/>
            <a:chExt cx="510985" cy="364800"/>
          </a:xfrm>
        </p:grpSpPr>
        <p:sp>
          <p:nvSpPr>
            <p:cNvPr id="1681" name="Google Shape;1681;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2" name="Google Shape;1682;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3" name="Google Shape;1683;p97"/>
          <p:cNvGrpSpPr/>
          <p:nvPr/>
        </p:nvGrpSpPr>
        <p:grpSpPr>
          <a:xfrm>
            <a:off x="429795" y="4230204"/>
            <a:ext cx="577822" cy="412443"/>
            <a:chOff x="453224" y="1424000"/>
            <a:chExt cx="510985" cy="364800"/>
          </a:xfrm>
        </p:grpSpPr>
        <p:sp>
          <p:nvSpPr>
            <p:cNvPr id="1684" name="Google Shape;1684;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5" name="Google Shape;1685;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686" name="Google Shape;1686;p9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9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9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9" name="Google Shape;1689;p9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0" name="Google Shape;1690;p9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9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692" name="Shape 1692"/>
        <p:cNvGrpSpPr/>
        <p:nvPr/>
      </p:nvGrpSpPr>
      <p:grpSpPr>
        <a:xfrm>
          <a:off x="0" y="0"/>
          <a:ext cx="0" cy="0"/>
          <a:chOff x="0" y="0"/>
          <a:chExt cx="0" cy="0"/>
        </a:xfrm>
      </p:grpSpPr>
      <p:cxnSp>
        <p:nvCxnSpPr>
          <p:cNvPr id="1693" name="Google Shape;1693;p9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694" name="Google Shape;1694;p9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695" name="Google Shape;169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6" name="Google Shape;1696;p9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97" name="Google Shape;169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98" name="Google Shape;169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8"/>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98"/>
          <p:cNvGrpSpPr/>
          <p:nvPr/>
        </p:nvGrpSpPr>
        <p:grpSpPr>
          <a:xfrm>
            <a:off x="445468" y="4367943"/>
            <a:ext cx="491946" cy="359019"/>
            <a:chOff x="463425" y="1453125"/>
            <a:chExt cx="735125" cy="513838"/>
          </a:xfrm>
        </p:grpSpPr>
        <p:sp>
          <p:nvSpPr>
            <p:cNvPr id="1701" name="Google Shape;170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2" name="Google Shape;170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3" name="Google Shape;1703;p98"/>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4" name="Google Shape;1704;p98"/>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98"/>
          <p:cNvGrpSpPr/>
          <p:nvPr/>
        </p:nvGrpSpPr>
        <p:grpSpPr>
          <a:xfrm>
            <a:off x="445468" y="3832229"/>
            <a:ext cx="491946" cy="359019"/>
            <a:chOff x="463425" y="1453125"/>
            <a:chExt cx="735125" cy="513838"/>
          </a:xfrm>
        </p:grpSpPr>
        <p:sp>
          <p:nvSpPr>
            <p:cNvPr id="1706" name="Google Shape;170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7" name="Google Shape;170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8" name="Google Shape;1708;p98"/>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98"/>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98"/>
          <p:cNvGrpSpPr/>
          <p:nvPr/>
        </p:nvGrpSpPr>
        <p:grpSpPr>
          <a:xfrm>
            <a:off x="445468" y="3296514"/>
            <a:ext cx="491946" cy="359019"/>
            <a:chOff x="463425" y="1453125"/>
            <a:chExt cx="735125" cy="513838"/>
          </a:xfrm>
        </p:grpSpPr>
        <p:sp>
          <p:nvSpPr>
            <p:cNvPr id="1711" name="Google Shape;171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2" name="Google Shape;171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3" name="Google Shape;1713;p98"/>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98"/>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98"/>
          <p:cNvGrpSpPr/>
          <p:nvPr/>
        </p:nvGrpSpPr>
        <p:grpSpPr>
          <a:xfrm>
            <a:off x="445468" y="2760799"/>
            <a:ext cx="491946" cy="359019"/>
            <a:chOff x="463425" y="1453125"/>
            <a:chExt cx="735125" cy="513838"/>
          </a:xfrm>
        </p:grpSpPr>
        <p:sp>
          <p:nvSpPr>
            <p:cNvPr id="1716" name="Google Shape;171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7" name="Google Shape;171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8" name="Google Shape;1718;p98"/>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98"/>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98"/>
          <p:cNvGrpSpPr/>
          <p:nvPr/>
        </p:nvGrpSpPr>
        <p:grpSpPr>
          <a:xfrm>
            <a:off x="445468" y="2225085"/>
            <a:ext cx="491946" cy="359019"/>
            <a:chOff x="463425" y="1453125"/>
            <a:chExt cx="735125" cy="513838"/>
          </a:xfrm>
        </p:grpSpPr>
        <p:sp>
          <p:nvSpPr>
            <p:cNvPr id="1721" name="Google Shape;172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2" name="Google Shape;172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3" name="Google Shape;1723;p98"/>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98"/>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98"/>
          <p:cNvGrpSpPr/>
          <p:nvPr/>
        </p:nvGrpSpPr>
        <p:grpSpPr>
          <a:xfrm>
            <a:off x="445468" y="1689370"/>
            <a:ext cx="491946" cy="359019"/>
            <a:chOff x="463425" y="1453125"/>
            <a:chExt cx="735125" cy="513838"/>
          </a:xfrm>
        </p:grpSpPr>
        <p:sp>
          <p:nvSpPr>
            <p:cNvPr id="1726" name="Google Shape;172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7" name="Google Shape;172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8" name="Google Shape;1728;p98"/>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98"/>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98"/>
          <p:cNvGrpSpPr/>
          <p:nvPr/>
        </p:nvGrpSpPr>
        <p:grpSpPr>
          <a:xfrm>
            <a:off x="445468" y="1153656"/>
            <a:ext cx="491946" cy="359019"/>
            <a:chOff x="463425" y="1453125"/>
            <a:chExt cx="735125" cy="513838"/>
          </a:xfrm>
        </p:grpSpPr>
        <p:sp>
          <p:nvSpPr>
            <p:cNvPr id="1731" name="Google Shape;173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2" name="Google Shape;173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33" name="Google Shape;1733;p98"/>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1734" name="Shape 1734"/>
        <p:cNvGrpSpPr/>
        <p:nvPr/>
      </p:nvGrpSpPr>
      <p:grpSpPr>
        <a:xfrm>
          <a:off x="0" y="0"/>
          <a:ext cx="0" cy="0"/>
          <a:chOff x="0" y="0"/>
          <a:chExt cx="0" cy="0"/>
        </a:xfrm>
      </p:grpSpPr>
      <p:pic>
        <p:nvPicPr>
          <p:cNvPr id="1735" name="Google Shape;1735;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36" name="Google Shape;1736;p9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38" name="Google Shape;1738;p9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39" name="Google Shape;1739;p99"/>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740" name="Google Shape;1740;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1741" name="Shape 1741"/>
        <p:cNvGrpSpPr/>
        <p:nvPr/>
      </p:nvGrpSpPr>
      <p:grpSpPr>
        <a:xfrm>
          <a:off x="0" y="0"/>
          <a:ext cx="0" cy="0"/>
          <a:chOff x="0" y="0"/>
          <a:chExt cx="0" cy="0"/>
        </a:xfrm>
      </p:grpSpPr>
      <p:pic>
        <p:nvPicPr>
          <p:cNvPr id="1742" name="Google Shape;1742;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3" name="Google Shape;1743;p10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10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745" name="Google Shape;1745;p10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46" name="Google Shape;1746;p10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747" name="Google Shape;1747;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748" name="Shape 1748"/>
        <p:cNvGrpSpPr/>
        <p:nvPr/>
      </p:nvGrpSpPr>
      <p:grpSpPr>
        <a:xfrm>
          <a:off x="0" y="0"/>
          <a:ext cx="0" cy="0"/>
          <a:chOff x="0" y="0"/>
          <a:chExt cx="0" cy="0"/>
        </a:xfrm>
      </p:grpSpPr>
      <p:pic>
        <p:nvPicPr>
          <p:cNvPr id="1749" name="Google Shape;1749;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0" name="Google Shape;1750;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51" name="Google Shape;1751;p10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752" name="Google Shape;1752;p10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3" name="Google Shape;1753;p10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44" Type="http://schemas.openxmlformats.org/officeDocument/2006/relationships/slideLayout" Target="../slideLayouts/slideLayout98.xml"/><Relationship Id="rId43" Type="http://schemas.openxmlformats.org/officeDocument/2006/relationships/slideLayout" Target="../slideLayouts/slideLayout97.xml"/><Relationship Id="rId46" Type="http://schemas.openxmlformats.org/officeDocument/2006/relationships/slideLayout" Target="../slideLayouts/slideLayout100.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48" Type="http://schemas.openxmlformats.org/officeDocument/2006/relationships/slideLayout" Target="../slideLayouts/slideLayout102.xml"/><Relationship Id="rId47" Type="http://schemas.openxmlformats.org/officeDocument/2006/relationships/slideLayout" Target="../slideLayouts/slideLayout101.xml"/><Relationship Id="rId49" Type="http://schemas.openxmlformats.org/officeDocument/2006/relationships/slideLayout" Target="../slideLayouts/slideLayout10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9" Type="http://schemas.openxmlformats.org/officeDocument/2006/relationships/slideLayout" Target="../slideLayouts/slideLayout93.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51" Type="http://schemas.openxmlformats.org/officeDocument/2006/relationships/slideLayout" Target="../slideLayouts/slideLayout105.xml"/><Relationship Id="rId50" Type="http://schemas.openxmlformats.org/officeDocument/2006/relationships/slideLayout" Target="../slideLayouts/slideLayout104.xml"/><Relationship Id="rId53" Type="http://schemas.openxmlformats.org/officeDocument/2006/relationships/slideLayout" Target="../slideLayouts/slideLayout107.xml"/><Relationship Id="rId52" Type="http://schemas.openxmlformats.org/officeDocument/2006/relationships/slideLayout" Target="../slideLayouts/slideLayout106.xml"/><Relationship Id="rId11" Type="http://schemas.openxmlformats.org/officeDocument/2006/relationships/slideLayout" Target="../slideLayouts/slideLayout65.xml"/><Relationship Id="rId55" Type="http://schemas.openxmlformats.org/officeDocument/2006/relationships/slideLayout" Target="../slideLayouts/slideLayout109.xml"/><Relationship Id="rId10" Type="http://schemas.openxmlformats.org/officeDocument/2006/relationships/slideLayout" Target="../slideLayouts/slideLayout64.xml"/><Relationship Id="rId54" Type="http://schemas.openxmlformats.org/officeDocument/2006/relationships/slideLayout" Target="../slideLayouts/slideLayout108.xml"/><Relationship Id="rId13" Type="http://schemas.openxmlformats.org/officeDocument/2006/relationships/slideLayout" Target="../slideLayouts/slideLayout67.xml"/><Relationship Id="rId57" Type="http://schemas.openxmlformats.org/officeDocument/2006/relationships/slideLayout" Target="../slideLayouts/slideLayout111.xml"/><Relationship Id="rId12" Type="http://schemas.openxmlformats.org/officeDocument/2006/relationships/slideLayout" Target="../slideLayouts/slideLayout66.xml"/><Relationship Id="rId56" Type="http://schemas.openxmlformats.org/officeDocument/2006/relationships/slideLayout" Target="../slideLayouts/slideLayout11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58" Type="http://schemas.openxmlformats.org/officeDocument/2006/relationships/theme" Target="../theme/theme2.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0" name="Shape 1050"/>
        <p:cNvGrpSpPr/>
        <p:nvPr/>
      </p:nvGrpSpPr>
      <p:grpSpPr>
        <a:xfrm>
          <a:off x="0" y="0"/>
          <a:ext cx="0" cy="0"/>
          <a:chOff x="0" y="0"/>
          <a:chExt cx="0" cy="0"/>
        </a:xfrm>
      </p:grpSpPr>
      <p:sp>
        <p:nvSpPr>
          <p:cNvPr id="1051" name="Google Shape;105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 id="2147483754" r:id="rId53"/>
    <p:sldLayoutId id="2147483755" r:id="rId54"/>
    <p:sldLayoutId id="2147483756" r:id="rId55"/>
    <p:sldLayoutId id="2147483757" r:id="rId56"/>
    <p:sldLayoutId id="2147483758"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 Id="rId3" Type="http://schemas.openxmlformats.org/officeDocument/2006/relationships/image" Target="../media/image16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7.xml"/><Relationship Id="rId3" Type="http://schemas.openxmlformats.org/officeDocument/2006/relationships/image" Target="../media/image1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3.xml"/><Relationship Id="rId3" Type="http://schemas.openxmlformats.org/officeDocument/2006/relationships/hyperlink" Target="http://www.youtube.com/watch?v=5ZDLqbCjads" TargetMode="External"/><Relationship Id="rId4" Type="http://schemas.openxmlformats.org/officeDocument/2006/relationships/image" Target="../media/image16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 Id="rId3" Type="http://schemas.openxmlformats.org/officeDocument/2006/relationships/image" Target="../media/image1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1.xml"/><Relationship Id="rId3"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3.xml"/><Relationship Id="rId3" Type="http://schemas.openxmlformats.org/officeDocument/2006/relationships/image" Target="../media/image1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 Id="rId3" Type="http://schemas.openxmlformats.org/officeDocument/2006/relationships/image" Target="../media/image1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 Id="rId3" Type="http://schemas.openxmlformats.org/officeDocument/2006/relationships/image" Target="../media/image1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178.jpg"/><Relationship Id="rId4" Type="http://schemas.openxmlformats.org/officeDocument/2006/relationships/image" Target="../media/image16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14"/>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Plotting with Pandas</a:t>
            </a:r>
            <a:endParaRPr/>
          </a:p>
        </p:txBody>
      </p:sp>
      <p:sp>
        <p:nvSpPr>
          <p:cNvPr id="1840" name="Google Shape;1840;p114"/>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5.2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Creators of Pandas Are Geniuses!</a:t>
            </a:r>
            <a:endParaRPr/>
          </a:p>
        </p:txBody>
      </p:sp>
      <p:sp>
        <p:nvSpPr>
          <p:cNvPr id="1912" name="Google Shape;1912;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Most people who read datasets into Pandas will:</a:t>
            </a:r>
            <a:endParaRPr/>
          </a:p>
        </p:txBody>
      </p:sp>
      <p:sp>
        <p:nvSpPr>
          <p:cNvPr id="1913" name="Google Shape;1913;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14" name="Google Shape;1914;p123"/>
          <p:cNvGrpSpPr/>
          <p:nvPr/>
        </p:nvGrpSpPr>
        <p:grpSpPr>
          <a:xfrm>
            <a:off x="453220" y="1195400"/>
            <a:ext cx="743726" cy="530949"/>
            <a:chOff x="453220" y="1424000"/>
            <a:chExt cx="743726" cy="530949"/>
          </a:xfrm>
        </p:grpSpPr>
        <p:sp>
          <p:nvSpPr>
            <p:cNvPr id="1915" name="Google Shape;1915;p12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16" name="Google Shape;1916;p12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917" name="Google Shape;1917;p123"/>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18" name="Google Shape;1918;p123"/>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19" name="Google Shape;1919;p123"/>
          <p:cNvSpPr/>
          <p:nvPr/>
        </p:nvSpPr>
        <p:spPr>
          <a:xfrm>
            <a:off x="1352550" y="115022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Clean and preprocess their data</a:t>
            </a:r>
            <a:endParaRPr sz="1600">
              <a:solidFill>
                <a:srgbClr val="043461"/>
              </a:solidFill>
              <a:latin typeface="Roboto"/>
              <a:ea typeface="Roboto"/>
              <a:cs typeface="Roboto"/>
              <a:sym typeface="Roboto"/>
            </a:endParaRPr>
          </a:p>
        </p:txBody>
      </p:sp>
      <p:sp>
        <p:nvSpPr>
          <p:cNvPr id="1920" name="Google Shape;1920;p123"/>
          <p:cNvSpPr/>
          <p:nvPr/>
        </p:nvSpPr>
        <p:spPr>
          <a:xfrm>
            <a:off x="1352550" y="192632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Visualize their findings using Matplotlib</a:t>
            </a:r>
            <a:endParaRPr sz="1600">
              <a:solidFill>
                <a:srgbClr val="043461"/>
              </a:solidFill>
              <a:latin typeface="Roboto"/>
              <a:ea typeface="Roboto"/>
              <a:cs typeface="Roboto"/>
              <a:sym typeface="Roboto"/>
            </a:endParaRPr>
          </a:p>
        </p:txBody>
      </p:sp>
      <p:sp>
        <p:nvSpPr>
          <p:cNvPr id="1921" name="Google Shape;1921;p123"/>
          <p:cNvSpPr txBox="1"/>
          <p:nvPr>
            <p:ph idx="1" type="subTitle"/>
          </p:nvPr>
        </p:nvSpPr>
        <p:spPr>
          <a:xfrm>
            <a:off x="0" y="2773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Pandas creators added Matplotlib functionality directly into Pandas, which:</a:t>
            </a:r>
            <a:endParaRPr/>
          </a:p>
        </p:txBody>
      </p:sp>
      <p:sp>
        <p:nvSpPr>
          <p:cNvPr id="1922" name="Google Shape;1922;p123"/>
          <p:cNvSpPr/>
          <p:nvPr/>
        </p:nvSpPr>
        <p:spPr>
          <a:xfrm>
            <a:off x="453220" y="329315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23" name="Google Shape;1923;p123"/>
          <p:cNvSpPr/>
          <p:nvPr/>
        </p:nvSpPr>
        <p:spPr>
          <a:xfrm flipH="1" rot="10800000">
            <a:off x="453220" y="357174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24" name="Google Shape;1924;p123"/>
          <p:cNvSpPr/>
          <p:nvPr/>
        </p:nvSpPr>
        <p:spPr>
          <a:xfrm>
            <a:off x="453233" y="406925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25" name="Google Shape;1925;p123"/>
          <p:cNvSpPr/>
          <p:nvPr/>
        </p:nvSpPr>
        <p:spPr>
          <a:xfrm flipH="1" rot="10800000">
            <a:off x="453233" y="434784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26" name="Google Shape;1926;p123"/>
          <p:cNvSpPr/>
          <p:nvPr/>
        </p:nvSpPr>
        <p:spPr>
          <a:xfrm>
            <a:off x="1352550" y="3247975"/>
            <a:ext cx="54495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Speeds up the process of creating lists and aesthetics</a:t>
            </a:r>
            <a:endParaRPr sz="1600">
              <a:solidFill>
                <a:srgbClr val="043461"/>
              </a:solidFill>
              <a:latin typeface="Roboto"/>
              <a:ea typeface="Roboto"/>
              <a:cs typeface="Roboto"/>
              <a:sym typeface="Roboto"/>
            </a:endParaRPr>
          </a:p>
        </p:txBody>
      </p:sp>
      <p:sp>
        <p:nvSpPr>
          <p:cNvPr id="1927" name="Google Shape;1927;p123"/>
          <p:cNvSpPr/>
          <p:nvPr/>
        </p:nvSpPr>
        <p:spPr>
          <a:xfrm>
            <a:off x="1352550" y="4024075"/>
            <a:ext cx="54495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Still allows for PyPlot customizability</a:t>
            </a:r>
            <a:endParaRPr sz="1600">
              <a:solidFill>
                <a:srgbClr val="043461"/>
              </a:solidFill>
              <a:latin typeface="Roboto"/>
              <a:ea typeface="Roboto"/>
              <a:cs typeface="Roboto"/>
              <a:sym typeface="Roboto"/>
            </a:endParaRPr>
          </a:p>
        </p:txBody>
      </p:sp>
      <p:pic>
        <p:nvPicPr>
          <p:cNvPr id="1928" name="Google Shape;1928;p123"/>
          <p:cNvPicPr preferRelativeResize="0"/>
          <p:nvPr/>
        </p:nvPicPr>
        <p:blipFill>
          <a:blip r:embed="rId3">
            <a:alphaModFix/>
          </a:blip>
          <a:stretch>
            <a:fillRect/>
          </a:stretch>
        </p:blipFill>
        <p:spPr>
          <a:xfrm>
            <a:off x="7391250" y="3743073"/>
            <a:ext cx="944595" cy="1050376"/>
          </a:xfrm>
          <a:prstGeom prst="rect">
            <a:avLst/>
          </a:prstGeom>
          <a:noFill/>
          <a:ln>
            <a:noFill/>
          </a:ln>
        </p:spPr>
      </p:pic>
      <p:sp>
        <p:nvSpPr>
          <p:cNvPr id="1929" name="Google Shape;1929;p123"/>
          <p:cNvSpPr txBox="1"/>
          <p:nvPr/>
        </p:nvSpPr>
        <p:spPr>
          <a:xfrm>
            <a:off x="7187188" y="3209363"/>
            <a:ext cx="13527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43461"/>
                </a:solidFill>
                <a:latin typeface="Roboto"/>
                <a:ea typeface="Roboto"/>
                <a:cs typeface="Roboto"/>
                <a:sym typeface="Roboto"/>
              </a:rPr>
              <a:t>Best of both worlds</a:t>
            </a:r>
            <a:endParaRPr b="1" sz="1300">
              <a:solidFill>
                <a:srgbClr val="043461"/>
              </a:solidFill>
              <a:latin typeface="Roboto"/>
              <a:ea typeface="Roboto"/>
              <a:cs typeface="Roboto"/>
              <a:sym typeface="Roboto"/>
            </a:endParaRPr>
          </a:p>
        </p:txBody>
      </p:sp>
      <p:sp>
        <p:nvSpPr>
          <p:cNvPr id="1930" name="Google Shape;1930;p123"/>
          <p:cNvSpPr/>
          <p:nvPr/>
        </p:nvSpPr>
        <p:spPr>
          <a:xfrm>
            <a:off x="6957650" y="3247975"/>
            <a:ext cx="228300" cy="1369200"/>
          </a:xfrm>
          <a:prstGeom prst="rightBrace">
            <a:avLst>
              <a:gd fmla="val 50000" name="adj1"/>
              <a:gd fmla="val 50000" name="adj2"/>
            </a:avLst>
          </a:prstGeom>
          <a:no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25"/>
          <p:cNvSpPr txBox="1"/>
          <p:nvPr>
            <p:ph type="title"/>
          </p:nvPr>
        </p:nvSpPr>
        <p:spPr>
          <a:xfrm>
            <a:off x="1400" y="274875"/>
            <a:ext cx="79719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Union Settlements</a:t>
            </a:r>
            <a:endParaRPr sz="3600"/>
          </a:p>
          <a:p>
            <a:pPr indent="0" lvl="0" marL="0" rtl="0" algn="l">
              <a:lnSpc>
                <a:spcPct val="115000"/>
              </a:lnSpc>
              <a:spcBef>
                <a:spcPts val="800"/>
              </a:spcBef>
              <a:spcAft>
                <a:spcPts val="0"/>
              </a:spcAft>
              <a:buNone/>
            </a:pPr>
            <a:r>
              <a:rPr lang="en" sz="1800">
                <a:latin typeface="Roboto"/>
                <a:ea typeface="Roboto"/>
                <a:cs typeface="Roboto"/>
                <a:sym typeface="Roboto"/>
              </a:rPr>
              <a:t>In this activity, you will create a bar chart that visualizes the total number of major collective bargaining settlements by select unions in 1995.</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941" name="Google Shape;1941;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42" name="Google Shape;1942;p12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Union Settlements</a:t>
            </a:r>
            <a:endParaRPr/>
          </a:p>
        </p:txBody>
      </p:sp>
      <p:sp>
        <p:nvSpPr>
          <p:cNvPr id="1948" name="Google Shape;194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49" name="Google Shape;1949;p126"/>
          <p:cNvGraphicFramePr/>
          <p:nvPr/>
        </p:nvGraphicFramePr>
        <p:xfrm>
          <a:off x="354400" y="804400"/>
          <a:ext cx="3000000" cy="3000000"/>
        </p:xfrm>
        <a:graphic>
          <a:graphicData uri="http://schemas.openxmlformats.org/drawingml/2006/table">
            <a:tbl>
              <a:tblPr>
                <a:noFill/>
                <a:tableStyleId>{3B45624E-B8B0-4138-BE40-969BDABAA622}</a:tableStyleId>
              </a:tblPr>
              <a:tblGrid>
                <a:gridCol w="1404675"/>
                <a:gridCol w="7030525"/>
              </a:tblGrid>
              <a:tr h="442575">
                <a:tc rowSpan="6">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Use Pandas to load the </a:t>
                      </a:r>
                      <a:r>
                        <a:rPr lang="en">
                          <a:solidFill>
                            <a:srgbClr val="FFFFFF"/>
                          </a:solidFill>
                          <a:highlight>
                            <a:srgbClr val="043461"/>
                          </a:highlight>
                          <a:latin typeface="Inconsolata Medium"/>
                          <a:ea typeface="Inconsolata Medium"/>
                          <a:cs typeface="Inconsolata Medium"/>
                          <a:sym typeface="Inconsolata Medium"/>
                        </a:rPr>
                        <a:t>union_settlements_1995.csv</a:t>
                      </a:r>
                      <a:r>
                        <a:rPr lang="en">
                          <a:solidFill>
                            <a:srgbClr val="043461"/>
                          </a:solidFill>
                          <a:latin typeface="Roboto"/>
                          <a:ea typeface="Roboto"/>
                          <a:cs typeface="Roboto"/>
                          <a:sym typeface="Roboto"/>
                        </a:rPr>
                        <a:t> dataset.</a:t>
                      </a:r>
                      <a:endParaRPr>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Create a Series containing the number of settlements made by each union.</a:t>
                      </a:r>
                      <a:endParaRPr>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Using this Series, create a bar chart with red bars. </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Adjust the figure size of the plot. Add a title and axis labels.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spcBef>
                          <a:spcPts val="0"/>
                        </a:spcBef>
                        <a:spcAft>
                          <a:spcPts val="0"/>
                        </a:spcAft>
                        <a:buNone/>
                      </a:pPr>
                      <a:r>
                        <a:rPr lang="en">
                          <a:solidFill>
                            <a:srgbClr val="043461"/>
                          </a:solidFill>
                          <a:latin typeface="Roboto"/>
                          <a:ea typeface="Roboto"/>
                          <a:cs typeface="Roboto"/>
                          <a:sym typeface="Roboto"/>
                        </a:rPr>
                        <a:t>Use your data to retrieve labels for your x-axis ticks, and rotate them 45 degrees.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spcBef>
                          <a:spcPts val="0"/>
                        </a:spcBef>
                        <a:spcAft>
                          <a:spcPts val="0"/>
                        </a:spcAft>
                        <a:buNone/>
                      </a:pPr>
                      <a:r>
                        <a:rPr lang="en">
                          <a:solidFill>
                            <a:srgbClr val="043461"/>
                          </a:solidFill>
                          <a:latin typeface="Roboto"/>
                          <a:ea typeface="Roboto"/>
                          <a:cs typeface="Roboto"/>
                          <a:sym typeface="Roboto"/>
                        </a:rPr>
                        <a:t>Display your plot. Which union agreed to the most settlements? The fewest?</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Bonus</a:t>
                      </a:r>
                      <a:endParaRPr b="1" sz="13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Find out how many national settlements were agreed to by each union, and plot the national totals alongside all settlement totals.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2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Plotting Groups</a:t>
            </a:r>
            <a:endParaRPr/>
          </a:p>
        </p:txBody>
      </p:sp>
      <p:sp>
        <p:nvSpPr>
          <p:cNvPr id="1960" name="Google Shape;1960;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2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group data in Pandas?</a:t>
            </a:r>
            <a:endParaRPr/>
          </a:p>
        </p:txBody>
      </p:sp>
      <p:sp>
        <p:nvSpPr>
          <p:cNvPr id="1966" name="Google Shape;1966;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Grouping and Summarizing in Pandas</a:t>
            </a:r>
            <a:endParaRPr/>
          </a:p>
        </p:txBody>
      </p:sp>
      <p:sp>
        <p:nvSpPr>
          <p:cNvPr id="1972" name="Google Shape;1972;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73" name="Google Shape;1973;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lang="en">
                <a:highlight>
                  <a:srgbClr val="F2F5F9"/>
                </a:highlight>
                <a:latin typeface="Inconsolata Medium"/>
                <a:ea typeface="Inconsolata Medium"/>
                <a:cs typeface="Inconsolata Medium"/>
                <a:sym typeface="Inconsolata Medium"/>
              </a:rPr>
              <a:t>dataframe.groupby()</a:t>
            </a:r>
            <a:r>
              <a:rPr lang="en"/>
              <a:t> function allows us to group data.</a:t>
            </a:r>
            <a:endParaRPr/>
          </a:p>
        </p:txBody>
      </p:sp>
      <p:pic>
        <p:nvPicPr>
          <p:cNvPr id="1974" name="Google Shape;1974;p130"/>
          <p:cNvPicPr preferRelativeResize="0"/>
          <p:nvPr/>
        </p:nvPicPr>
        <p:blipFill>
          <a:blip r:embed="rId3">
            <a:alphaModFix/>
          </a:blip>
          <a:stretch>
            <a:fillRect/>
          </a:stretch>
        </p:blipFill>
        <p:spPr>
          <a:xfrm>
            <a:off x="2423175" y="2349400"/>
            <a:ext cx="3888601" cy="2468100"/>
          </a:xfrm>
          <a:prstGeom prst="rect">
            <a:avLst/>
          </a:prstGeom>
          <a:noFill/>
          <a:ln>
            <a:noFill/>
          </a:ln>
        </p:spPr>
      </p:pic>
      <p:grpSp>
        <p:nvGrpSpPr>
          <p:cNvPr id="1975" name="Google Shape;1975;p130"/>
          <p:cNvGrpSpPr/>
          <p:nvPr/>
        </p:nvGrpSpPr>
        <p:grpSpPr>
          <a:xfrm>
            <a:off x="453179" y="1185852"/>
            <a:ext cx="585461" cy="418016"/>
            <a:chOff x="453220" y="1424000"/>
            <a:chExt cx="743726" cy="530949"/>
          </a:xfrm>
        </p:grpSpPr>
        <p:sp>
          <p:nvSpPr>
            <p:cNvPr id="1976" name="Google Shape;1976;p13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77" name="Google Shape;1977;p13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978" name="Google Shape;1978;p130"/>
          <p:cNvSpPr/>
          <p:nvPr/>
        </p:nvSpPr>
        <p:spPr>
          <a:xfrm>
            <a:off x="453218" y="1796779"/>
            <a:ext cx="585527" cy="19867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79" name="Google Shape;1979;p130"/>
          <p:cNvSpPr/>
          <p:nvPr/>
        </p:nvSpPr>
        <p:spPr>
          <a:xfrm flipH="1" rot="10800000">
            <a:off x="453218" y="2016095"/>
            <a:ext cx="585527" cy="19867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80" name="Google Shape;1980;p130"/>
          <p:cNvSpPr/>
          <p:nvPr/>
        </p:nvSpPr>
        <p:spPr>
          <a:xfrm>
            <a:off x="1161227" y="1150225"/>
            <a:ext cx="7756200" cy="4890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Data can be grouped by function or category.</a:t>
            </a:r>
            <a:endParaRPr sz="1600">
              <a:solidFill>
                <a:srgbClr val="043461"/>
              </a:solidFill>
              <a:latin typeface="Roboto"/>
              <a:ea typeface="Roboto"/>
              <a:cs typeface="Roboto"/>
              <a:sym typeface="Roboto"/>
            </a:endParaRPr>
          </a:p>
        </p:txBody>
      </p:sp>
      <p:sp>
        <p:nvSpPr>
          <p:cNvPr id="1981" name="Google Shape;1981;p130"/>
          <p:cNvSpPr/>
          <p:nvPr/>
        </p:nvSpPr>
        <p:spPr>
          <a:xfrm>
            <a:off x="1161227" y="1761220"/>
            <a:ext cx="7756200" cy="4890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 output of the function is a </a:t>
            </a:r>
            <a:r>
              <a:rPr lang="en" sz="1600">
                <a:solidFill>
                  <a:srgbClr val="FFFFFF"/>
                </a:solidFill>
                <a:highlight>
                  <a:srgbClr val="043461"/>
                </a:highlight>
                <a:latin typeface="Inconsolata Medium"/>
                <a:ea typeface="Inconsolata Medium"/>
                <a:cs typeface="Inconsolata Medium"/>
                <a:sym typeface="Inconsolata Medium"/>
              </a:rPr>
              <a:t>GroupBy</a:t>
            </a:r>
            <a:r>
              <a:rPr lang="en" sz="1600">
                <a:solidFill>
                  <a:srgbClr val="043461"/>
                </a:solidFill>
                <a:latin typeface="Roboto"/>
                <a:ea typeface="Roboto"/>
                <a:cs typeface="Roboto"/>
                <a:sym typeface="Roboto"/>
              </a:rPr>
              <a:t> object. </a:t>
            </a:r>
            <a:endParaRPr sz="1600">
              <a:solidFill>
                <a:srgbClr val="04346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Grouping and Summarizing in Pandas</a:t>
            </a:r>
            <a:endParaRPr>
              <a:solidFill>
                <a:schemeClr val="dk1"/>
              </a:solidFill>
            </a:endParaRPr>
          </a:p>
          <a:p>
            <a:pPr indent="0" lvl="0" marL="0" rtl="0" algn="l">
              <a:spcBef>
                <a:spcPts val="0"/>
              </a:spcBef>
              <a:spcAft>
                <a:spcPts val="0"/>
              </a:spcAft>
              <a:buNone/>
            </a:pPr>
            <a:r>
              <a:t/>
            </a:r>
            <a:endParaRPr/>
          </a:p>
        </p:txBody>
      </p:sp>
      <p:sp>
        <p:nvSpPr>
          <p:cNvPr id="1987" name="Google Shape;1987;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88" name="Google Shape;1988;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return a DataFrame from a </a:t>
            </a:r>
            <a:r>
              <a:rPr lang="en">
                <a:highlight>
                  <a:srgbClr val="F2F5F9"/>
                </a:highlight>
                <a:latin typeface="Inconsolata Medium"/>
                <a:ea typeface="Inconsolata Medium"/>
                <a:cs typeface="Inconsolata Medium"/>
                <a:sym typeface="Inconsolata Medium"/>
              </a:rPr>
              <a:t>GroupBy</a:t>
            </a:r>
            <a:r>
              <a:rPr lang="en"/>
              <a:t> Object</a:t>
            </a:r>
            <a:endParaRPr/>
          </a:p>
        </p:txBody>
      </p:sp>
      <p:sp>
        <p:nvSpPr>
          <p:cNvPr id="1989" name="Google Shape;1989;p131"/>
          <p:cNvSpPr/>
          <p:nvPr/>
        </p:nvSpPr>
        <p:spPr>
          <a:xfrm>
            <a:off x="463875" y="1140825"/>
            <a:ext cx="5599800" cy="871200"/>
          </a:xfrm>
          <a:prstGeom prst="rect">
            <a:avLst/>
          </a:prstGeom>
          <a:solidFill>
            <a:srgbClr val="F2F5F9"/>
          </a:solidFill>
          <a:ln cap="flat" cmpd="sng" w="9525">
            <a:solidFill>
              <a:schemeClr val="accent3"/>
            </a:solidFill>
            <a:prstDash val="solid"/>
            <a:round/>
            <a:headEnd len="sm" w="sm" type="none"/>
            <a:tailEnd len="sm" w="sm" type="none"/>
          </a:ln>
        </p:spPr>
        <p:txBody>
          <a:bodyPr anchorCtr="0" anchor="ctr" bIns="91425" lIns="228600" spcFirstLastPara="1" rIns="228600" wrap="square" tIns="91425">
            <a:noAutofit/>
          </a:bodyPr>
          <a:lstStyle/>
          <a:p>
            <a:pPr indent="0" lvl="0" marL="0" rtl="0" algn="l">
              <a:spcBef>
                <a:spcPts val="0"/>
              </a:spcBef>
              <a:spcAft>
                <a:spcPts val="0"/>
              </a:spcAft>
              <a:buNone/>
            </a:pPr>
            <a:r>
              <a:rPr lang="en" sz="2400">
                <a:latin typeface="Inconsolata Medium"/>
                <a:ea typeface="Inconsolata Medium"/>
                <a:cs typeface="Inconsolata Medium"/>
                <a:sym typeface="Inconsolata Medium"/>
              </a:rPr>
              <a:t>df.groupby(</a:t>
            </a:r>
            <a:r>
              <a:rPr lang="en" sz="2400">
                <a:solidFill>
                  <a:srgbClr val="FF0000"/>
                </a:solidFill>
                <a:latin typeface="Inconsolata Medium"/>
                <a:ea typeface="Inconsolata Medium"/>
                <a:cs typeface="Inconsolata Medium"/>
                <a:sym typeface="Inconsolata Medium"/>
              </a:rPr>
              <a:t>'state'</a:t>
            </a:r>
            <a:r>
              <a:rPr lang="en" sz="2400">
                <a:latin typeface="Inconsolata Medium"/>
                <a:ea typeface="Inconsolata Medium"/>
                <a:cs typeface="Inconsolata Medium"/>
                <a:sym typeface="Inconsolata Medium"/>
              </a:rPr>
              <a:t>).mean()</a:t>
            </a:r>
            <a:endParaRPr sz="2400">
              <a:latin typeface="Inconsolata Medium"/>
              <a:ea typeface="Inconsolata Medium"/>
              <a:cs typeface="Inconsolata Medium"/>
              <a:sym typeface="Inconsolata Medium"/>
            </a:endParaRPr>
          </a:p>
        </p:txBody>
      </p:sp>
      <p:sp>
        <p:nvSpPr>
          <p:cNvPr id="1990" name="Google Shape;1990;p131"/>
          <p:cNvSpPr txBox="1"/>
          <p:nvPr>
            <p:ph idx="1" type="subTitle"/>
          </p:nvPr>
        </p:nvSpPr>
        <p:spPr>
          <a:xfrm>
            <a:off x="0" y="2379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return a Series from a </a:t>
            </a:r>
            <a:r>
              <a:rPr lang="en">
                <a:solidFill>
                  <a:schemeClr val="dk1"/>
                </a:solidFill>
                <a:highlight>
                  <a:srgbClr val="F2F5F9"/>
                </a:highlight>
                <a:latin typeface="Inconsolata Medium"/>
                <a:ea typeface="Inconsolata Medium"/>
                <a:cs typeface="Inconsolata Medium"/>
                <a:sym typeface="Inconsolata Medium"/>
              </a:rPr>
              <a:t>GroupBy</a:t>
            </a:r>
            <a:r>
              <a:rPr lang="en"/>
              <a:t> Object</a:t>
            </a:r>
            <a:endParaRPr/>
          </a:p>
        </p:txBody>
      </p:sp>
      <p:sp>
        <p:nvSpPr>
          <p:cNvPr id="1991" name="Google Shape;1991;p131"/>
          <p:cNvSpPr/>
          <p:nvPr/>
        </p:nvSpPr>
        <p:spPr>
          <a:xfrm>
            <a:off x="463875" y="2844575"/>
            <a:ext cx="5599800" cy="1211400"/>
          </a:xfrm>
          <a:prstGeom prst="rect">
            <a:avLst/>
          </a:prstGeom>
          <a:solidFill>
            <a:srgbClr val="F2F5F9"/>
          </a:solidFill>
          <a:ln cap="flat" cmpd="sng" w="9525">
            <a:solidFill>
              <a:schemeClr val="accent3"/>
            </a:solidFill>
            <a:prstDash val="solid"/>
            <a:round/>
            <a:headEnd len="sm" w="sm" type="none"/>
            <a:tailEnd len="sm" w="sm" type="none"/>
          </a:ln>
        </p:spPr>
        <p:txBody>
          <a:bodyPr anchorCtr="0" anchor="ctr" bIns="91425" lIns="228600" spcFirstLastPara="1" rIns="228600" wrap="square" tIns="91425">
            <a:noAutofit/>
          </a:bodyPr>
          <a:lstStyle/>
          <a:p>
            <a:pPr indent="0" lvl="0" marL="0" rtl="0" algn="l">
              <a:lnSpc>
                <a:spcPct val="115000"/>
              </a:lnSpc>
              <a:spcBef>
                <a:spcPts val="0"/>
              </a:spcBef>
              <a:spcAft>
                <a:spcPts val="0"/>
              </a:spcAft>
              <a:buNone/>
            </a:pPr>
            <a:r>
              <a:rPr lang="en" sz="2400">
                <a:latin typeface="Inconsolata Medium"/>
                <a:ea typeface="Inconsolata Medium"/>
                <a:cs typeface="Inconsolata Medium"/>
                <a:sym typeface="Inconsolata Medium"/>
              </a:rPr>
              <a:t>states </a:t>
            </a:r>
            <a:r>
              <a:rPr lang="en" sz="2400">
                <a:solidFill>
                  <a:srgbClr val="9900FF"/>
                </a:solidFill>
                <a:latin typeface="Inconsolata Medium"/>
                <a:ea typeface="Inconsolata Medium"/>
                <a:cs typeface="Inconsolata Medium"/>
                <a:sym typeface="Inconsolata Medium"/>
              </a:rPr>
              <a:t>=</a:t>
            </a:r>
            <a:r>
              <a:rPr lang="en" sz="2400">
                <a:latin typeface="Inconsolata Medium"/>
                <a:ea typeface="Inconsolata Medium"/>
                <a:cs typeface="Inconsolata Medium"/>
                <a:sym typeface="Inconsolata Medium"/>
              </a:rPr>
              <a:t> </a:t>
            </a:r>
            <a:r>
              <a:rPr lang="en" sz="2400">
                <a:solidFill>
                  <a:schemeClr val="dk1"/>
                </a:solidFill>
                <a:latin typeface="Inconsolata Medium"/>
                <a:ea typeface="Inconsolata Medium"/>
                <a:cs typeface="Inconsolata Medium"/>
                <a:sym typeface="Inconsolata Medium"/>
              </a:rPr>
              <a:t>df.groupby(</a:t>
            </a:r>
            <a:r>
              <a:rPr lang="en" sz="2400">
                <a:solidFill>
                  <a:srgbClr val="FF0000"/>
                </a:solidFill>
                <a:latin typeface="Inconsolata Medium"/>
                <a:ea typeface="Inconsolata Medium"/>
                <a:cs typeface="Inconsolata Medium"/>
                <a:sym typeface="Inconsolata Medium"/>
              </a:rPr>
              <a:t>'state'</a:t>
            </a:r>
            <a:r>
              <a:rPr lang="en" sz="2400">
                <a:solidFill>
                  <a:schemeClr val="dk1"/>
                </a:solidFill>
                <a:latin typeface="Inconsolata Medium"/>
                <a:ea typeface="Inconsolata Medium"/>
                <a:cs typeface="Inconsolata Medium"/>
                <a:sym typeface="Inconsolata Medium"/>
              </a:rPr>
              <a:t>)</a:t>
            </a:r>
            <a:endParaRPr sz="2400">
              <a:solidFill>
                <a:schemeClr val="dk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latin typeface="Inconsolata Medium"/>
                <a:ea typeface="Inconsolata Medium"/>
                <a:cs typeface="Inconsolata Medium"/>
                <a:sym typeface="Inconsolata Medium"/>
              </a:rPr>
              <a:t>states </a:t>
            </a:r>
            <a:r>
              <a:rPr lang="en" sz="2400">
                <a:solidFill>
                  <a:srgbClr val="9900FF"/>
                </a:solidFill>
                <a:latin typeface="Inconsolata Medium"/>
                <a:ea typeface="Inconsolata Medium"/>
                <a:cs typeface="Inconsolata Medium"/>
                <a:sym typeface="Inconsolata Medium"/>
              </a:rPr>
              <a:t>=</a:t>
            </a:r>
            <a:r>
              <a:rPr lang="en" sz="2400">
                <a:solidFill>
                  <a:schemeClr val="dk1"/>
                </a:solidFill>
                <a:latin typeface="Inconsolata Medium"/>
                <a:ea typeface="Inconsolata Medium"/>
                <a:cs typeface="Inconsolata Medium"/>
                <a:sym typeface="Inconsolata Medium"/>
              </a:rPr>
              <a:t> states[</a:t>
            </a:r>
            <a:r>
              <a:rPr lang="en" sz="2400">
                <a:solidFill>
                  <a:srgbClr val="FF0000"/>
                </a:solidFill>
                <a:latin typeface="Inconsolata Medium"/>
                <a:ea typeface="Inconsolata Medium"/>
                <a:cs typeface="Inconsolata Medium"/>
                <a:sym typeface="Inconsolata Medium"/>
              </a:rPr>
              <a:t>'city'</a:t>
            </a:r>
            <a:r>
              <a:rPr lang="en" sz="2400">
                <a:solidFill>
                  <a:schemeClr val="dk1"/>
                </a:solidFill>
                <a:latin typeface="Inconsolata Medium"/>
                <a:ea typeface="Inconsolata Medium"/>
                <a:cs typeface="Inconsolata Medium"/>
                <a:sym typeface="Inconsolata Medium"/>
              </a:rPr>
              <a:t>].mean()</a:t>
            </a:r>
            <a:endParaRPr sz="24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15"/>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comfortable does everyone </a:t>
            </a:r>
            <a:br>
              <a:rPr lang="en"/>
            </a:br>
            <a:r>
              <a:rPr lang="en"/>
              <a:t>feel after the last class?</a:t>
            </a:r>
            <a:endParaRPr/>
          </a:p>
        </p:txBody>
      </p:sp>
      <p:sp>
        <p:nvSpPr>
          <p:cNvPr id="1846" name="Google Shape;1846;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33"/>
          <p:cNvSpPr txBox="1"/>
          <p:nvPr>
            <p:ph type="title"/>
          </p:nvPr>
        </p:nvSpPr>
        <p:spPr>
          <a:xfrm>
            <a:off x="1400" y="274875"/>
            <a:ext cx="79719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Library Usage</a:t>
            </a:r>
            <a:endParaRPr sz="3600"/>
          </a:p>
          <a:p>
            <a:pPr indent="0" lvl="0" marL="0" rtl="0" algn="l">
              <a:lnSpc>
                <a:spcPct val="115000"/>
              </a:lnSpc>
              <a:spcBef>
                <a:spcPts val="800"/>
              </a:spcBef>
              <a:spcAft>
                <a:spcPts val="0"/>
              </a:spcAft>
              <a:buNone/>
            </a:pPr>
            <a:r>
              <a:rPr lang="en" sz="1800">
                <a:latin typeface="Roboto"/>
                <a:ea typeface="Roboto"/>
                <a:cs typeface="Roboto"/>
                <a:sym typeface="Roboto"/>
              </a:rPr>
              <a:t>In this activity, you will create a pair of charts based on library usage collected from San Francisco.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002" name="Google Shape;2002;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03" name="Google Shape;2003;p13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Library Usage</a:t>
            </a:r>
            <a:endParaRPr/>
          </a:p>
        </p:txBody>
      </p:sp>
      <p:sp>
        <p:nvSpPr>
          <p:cNvPr id="2009" name="Google Shape;2009;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10" name="Google Shape;2010;p134"/>
          <p:cNvGraphicFramePr/>
          <p:nvPr/>
        </p:nvGraphicFramePr>
        <p:xfrm>
          <a:off x="354400" y="804400"/>
          <a:ext cx="3000000" cy="3000000"/>
        </p:xfrm>
        <a:graphic>
          <a:graphicData uri="http://schemas.openxmlformats.org/drawingml/2006/table">
            <a:tbl>
              <a:tblPr>
                <a:noFill/>
                <a:tableStyleId>{3B45624E-B8B0-4138-BE40-969BDABAA622}</a:tableStyleId>
              </a:tblPr>
              <a:tblGrid>
                <a:gridCol w="1404675"/>
                <a:gridCol w="7030525"/>
              </a:tblGrid>
              <a:tr h="378425">
                <a:tc rowSpan="3">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Open the starter file provided, and follow the prompts to import, split, and summarize the library usage dataset. </a:t>
                      </a:r>
                      <a:endParaRPr>
                        <a:solidFill>
                          <a:srgbClr val="043461"/>
                        </a:solidFill>
                        <a:latin typeface="Roboto"/>
                        <a:ea typeface="Roboto"/>
                        <a:cs typeface="Roboto"/>
                        <a:sym typeface="Roboto"/>
                      </a:endParaRPr>
                    </a:p>
                    <a:p>
                      <a:pPr indent="0" lvl="0" marL="0" rtl="0" algn="l">
                        <a:lnSpc>
                          <a:spcPct val="115000"/>
                        </a:lnSpc>
                        <a:spcBef>
                          <a:spcPts val="600"/>
                        </a:spcBef>
                        <a:spcAft>
                          <a:spcPts val="0"/>
                        </a:spcAft>
                        <a:buNone/>
                      </a:pPr>
                      <a:r>
                        <a:rPr b="1" lang="en">
                          <a:solidFill>
                            <a:srgbClr val="043461"/>
                          </a:solidFill>
                          <a:latin typeface="Roboto"/>
                          <a:ea typeface="Roboto"/>
                          <a:cs typeface="Roboto"/>
                          <a:sym typeface="Roboto"/>
                        </a:rPr>
                        <a:t>File:</a:t>
                      </a:r>
                      <a:r>
                        <a:rPr lang="en">
                          <a:solidFill>
                            <a:srgbClr val="043461"/>
                          </a:solidFill>
                          <a:latin typeface="Roboto"/>
                          <a:ea typeface="Roboto"/>
                          <a:cs typeface="Roboto"/>
                          <a:sym typeface="Roboto"/>
                        </a:rPr>
                        <a:t> </a:t>
                      </a:r>
                      <a:r>
                        <a:rPr lang="en">
                          <a:solidFill>
                            <a:srgbClr val="FFFFFF"/>
                          </a:solidFill>
                          <a:highlight>
                            <a:srgbClr val="043461"/>
                          </a:highlight>
                          <a:latin typeface="Inconsolata Medium"/>
                          <a:ea typeface="Inconsolata Medium"/>
                          <a:cs typeface="Inconsolata Medium"/>
                          <a:sym typeface="Inconsolata Medium"/>
                        </a:rPr>
                        <a:t>Unsolved/library_usage.ipynb</a:t>
                      </a:r>
                      <a:endParaRPr>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a bar chart, using Pandas and Matplotlib, that visualizes how many library patrons checked out items from the library by patron type.</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a pie graph, using Pandas and Matplotlib, that can be used to visualize the total items checked out by patron type of a single home branch, </a:t>
                      </a:r>
                      <a:r>
                        <a:rPr lang="en">
                          <a:solidFill>
                            <a:srgbClr val="FFFFFF"/>
                          </a:solidFill>
                          <a:highlight>
                            <a:srgbClr val="043461"/>
                          </a:highlight>
                          <a:latin typeface="Inconsolata Medium"/>
                          <a:ea typeface="Inconsolata Medium"/>
                          <a:cs typeface="Inconsolata Medium"/>
                          <a:sym typeface="Inconsolata Medium"/>
                        </a:rPr>
                        <a:t>'Home Library Definition'</a:t>
                      </a:r>
                      <a:r>
                        <a:rPr lang="en">
                          <a:solidFill>
                            <a:srgbClr val="043461"/>
                          </a:solidFill>
                          <a:latin typeface="Roboto"/>
                          <a:ea typeface="Roboto"/>
                          <a:cs typeface="Roboto"/>
                          <a:sym typeface="Roboto"/>
                        </a:rPr>
                        <a:t>.</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Since there are quite a lot of patron types with minimal checkouts, you may like to include a filter to limit the minimum number of total checkouts by patron group.</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020" name="Google Shape;2020;p136" title="15 minute Countdown timer (with alarm)">
            <a:hlinkClick r:id="rId3"/>
          </p:cNvPr>
          <p:cNvPicPr preferRelativeResize="0"/>
          <p:nvPr/>
        </p:nvPicPr>
        <p:blipFill>
          <a:blip r:embed="rId4">
            <a:alphaModFix/>
          </a:blip>
          <a:stretch>
            <a:fillRect/>
          </a:stretch>
        </p:blipFill>
        <p:spPr>
          <a:xfrm>
            <a:off x="152400" y="3198075"/>
            <a:ext cx="2345525" cy="175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37"/>
          <p:cNvSpPr txBox="1"/>
          <p:nvPr>
            <p:ph type="title"/>
          </p:nvPr>
        </p:nvSpPr>
        <p:spPr>
          <a:xfrm>
            <a:off x="1400" y="274875"/>
            <a:ext cx="79719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Miles per Gallon</a:t>
            </a:r>
            <a:endParaRPr sz="3600"/>
          </a:p>
          <a:p>
            <a:pPr indent="0" lvl="0" marL="0" rtl="0" algn="l">
              <a:lnSpc>
                <a:spcPct val="115000"/>
              </a:lnSpc>
              <a:spcBef>
                <a:spcPts val="800"/>
              </a:spcBef>
              <a:spcAft>
                <a:spcPts val="0"/>
              </a:spcAft>
              <a:buNone/>
            </a:pPr>
            <a:r>
              <a:rPr lang="en" sz="1800">
                <a:latin typeface="Roboto"/>
                <a:ea typeface="Roboto"/>
                <a:cs typeface="Roboto"/>
                <a:sym typeface="Roboto"/>
              </a:rPr>
              <a:t>In this activity, you will create a scatter plot by using vehicle data, Pandas, and Matplotlib.</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026" name="Google Shape;2026;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7" name="Google Shape;2027;p13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pic>
        <p:nvPicPr>
          <p:cNvPr id="2032" name="Google Shape;2032;p138"/>
          <p:cNvPicPr preferRelativeResize="0"/>
          <p:nvPr/>
        </p:nvPicPr>
        <p:blipFill rotWithShape="1">
          <a:blip r:embed="rId3">
            <a:alphaModFix/>
          </a:blip>
          <a:srcRect b="248" l="0" r="0" t="248"/>
          <a:stretch/>
        </p:blipFill>
        <p:spPr>
          <a:xfrm>
            <a:off x="3167400" y="1183050"/>
            <a:ext cx="3741571" cy="3723100"/>
          </a:xfrm>
          <a:prstGeom prst="rect">
            <a:avLst/>
          </a:prstGeom>
          <a:noFill/>
          <a:ln>
            <a:noFill/>
          </a:ln>
        </p:spPr>
      </p:pic>
      <p:sp>
        <p:nvSpPr>
          <p:cNvPr id="2033" name="Google Shape;2033;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Miles per Gallon</a:t>
            </a:r>
            <a:endParaRPr/>
          </a:p>
        </p:txBody>
      </p:sp>
      <p:sp>
        <p:nvSpPr>
          <p:cNvPr id="2034" name="Google Shape;2034;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5" name="Google Shape;2035;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scatter plot, using the data provided, Pandas, and Matplotlib, that compares the MPG of a vehicle with its horsepower.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File: </a:t>
            </a:r>
            <a:r>
              <a:rPr lang="en">
                <a:solidFill>
                  <a:srgbClr val="FFFFFF"/>
                </a:solidFill>
                <a:highlight>
                  <a:srgbClr val="000000"/>
                </a:highlight>
                <a:latin typeface="Inconsolata Medium"/>
                <a:ea typeface="Inconsolata Medium"/>
                <a:cs typeface="Inconsolata Medium"/>
                <a:sym typeface="Inconsolata Medium"/>
              </a:rPr>
              <a:t>Resources/mpg.csv</a:t>
            </a:r>
            <a:endParaRPr>
              <a:solidFill>
                <a:srgbClr val="FFFFFF"/>
              </a:solidFill>
              <a:highlight>
                <a:srgbClr val="000000"/>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6" name="Google Shape;2046;p14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Plotting Multiple Lines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With Pandas, Adding Multiple Plots Is Easy!</a:t>
            </a:r>
            <a:endParaRPr/>
          </a:p>
        </p:txBody>
      </p:sp>
      <p:sp>
        <p:nvSpPr>
          <p:cNvPr id="2052" name="Google Shape;2052;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have learned how to use Pandas to:</a:t>
            </a:r>
            <a:endParaRPr/>
          </a:p>
        </p:txBody>
      </p:sp>
      <p:sp>
        <p:nvSpPr>
          <p:cNvPr id="2053" name="Google Shape;2053;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054" name="Google Shape;2054;p141"/>
          <p:cNvGrpSpPr/>
          <p:nvPr/>
        </p:nvGrpSpPr>
        <p:grpSpPr>
          <a:xfrm>
            <a:off x="453220" y="1195400"/>
            <a:ext cx="743726" cy="530949"/>
            <a:chOff x="453220" y="1424000"/>
            <a:chExt cx="743726" cy="530949"/>
          </a:xfrm>
        </p:grpSpPr>
        <p:sp>
          <p:nvSpPr>
            <p:cNvPr id="2055" name="Google Shape;2055;p1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56" name="Google Shape;2056;p1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057" name="Google Shape;2057;p141"/>
          <p:cNvSpPr/>
          <p:nvPr/>
        </p:nvSpPr>
        <p:spPr>
          <a:xfrm>
            <a:off x="453233" y="1895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58" name="Google Shape;2058;p141"/>
          <p:cNvSpPr/>
          <p:nvPr/>
        </p:nvSpPr>
        <p:spPr>
          <a:xfrm flipH="1" rot="10800000">
            <a:off x="453233" y="2173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59" name="Google Shape;2059;p141"/>
          <p:cNvSpPr/>
          <p:nvPr/>
        </p:nvSpPr>
        <p:spPr>
          <a:xfrm>
            <a:off x="1352550" y="115022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Generate line, bar, pie, and scatter plots.</a:t>
            </a:r>
            <a:endParaRPr sz="1600">
              <a:solidFill>
                <a:srgbClr val="043461"/>
              </a:solidFill>
              <a:latin typeface="Roboto"/>
              <a:ea typeface="Roboto"/>
              <a:cs typeface="Roboto"/>
              <a:sym typeface="Roboto"/>
            </a:endParaRPr>
          </a:p>
        </p:txBody>
      </p:sp>
      <p:sp>
        <p:nvSpPr>
          <p:cNvPr id="2060" name="Google Shape;2060;p141"/>
          <p:cNvSpPr/>
          <p:nvPr/>
        </p:nvSpPr>
        <p:spPr>
          <a:xfrm>
            <a:off x="1352550" y="185012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Plot summary figures by using </a:t>
            </a:r>
            <a:r>
              <a:rPr lang="en" sz="1600">
                <a:solidFill>
                  <a:srgbClr val="FFFFFF"/>
                </a:solidFill>
                <a:highlight>
                  <a:srgbClr val="043461"/>
                </a:highlight>
                <a:latin typeface="Inconsolata Medium"/>
                <a:ea typeface="Inconsolata Medium"/>
                <a:cs typeface="Inconsolata Medium"/>
                <a:sym typeface="Inconsolata Medium"/>
              </a:rPr>
              <a:t>GroupBy</a:t>
            </a:r>
            <a:r>
              <a:rPr lang="en" sz="1600">
                <a:solidFill>
                  <a:srgbClr val="043461"/>
                </a:solidFill>
                <a:latin typeface="Roboto"/>
                <a:ea typeface="Roboto"/>
                <a:cs typeface="Roboto"/>
                <a:sym typeface="Roboto"/>
              </a:rPr>
              <a:t> objects.</a:t>
            </a:r>
            <a:endParaRPr sz="1600">
              <a:solidFill>
                <a:srgbClr val="043461"/>
              </a:solidFill>
              <a:latin typeface="Roboto"/>
              <a:ea typeface="Roboto"/>
              <a:cs typeface="Roboto"/>
              <a:sym typeface="Roboto"/>
            </a:endParaRPr>
          </a:p>
        </p:txBody>
      </p:sp>
      <p:sp>
        <p:nvSpPr>
          <p:cNvPr id="2061" name="Google Shape;2061;p141"/>
          <p:cNvSpPr txBox="1"/>
          <p:nvPr>
            <p:ph idx="1" type="subTitle"/>
          </p:nvPr>
        </p:nvSpPr>
        <p:spPr>
          <a:xfrm>
            <a:off x="0" y="254512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But what if we want to combine multiple plots in the same figure?</a:t>
            </a:r>
            <a:endParaRPr/>
          </a:p>
          <a:p>
            <a:pPr indent="0" lvl="0" marL="0" rtl="0" algn="l">
              <a:lnSpc>
                <a:spcPct val="115000"/>
              </a:lnSpc>
              <a:spcBef>
                <a:spcPts val="0"/>
              </a:spcBef>
              <a:spcAft>
                <a:spcPts val="0"/>
              </a:spcAft>
              <a:buClr>
                <a:schemeClr val="dk1"/>
              </a:buClr>
              <a:buSzPts val="1100"/>
              <a:buFont typeface="Arial"/>
              <a:buNone/>
            </a:pPr>
            <a:r>
              <a:rPr lang="en"/>
              <a:t>Adding multiple plots to Pandas is the same as in PyPlot:</a:t>
            </a:r>
            <a:endParaRPr/>
          </a:p>
          <a:p>
            <a:pPr indent="0" lvl="0" marL="0" rtl="0" algn="l">
              <a:lnSpc>
                <a:spcPct val="115000"/>
              </a:lnSpc>
              <a:spcBef>
                <a:spcPts val="0"/>
              </a:spcBef>
              <a:spcAft>
                <a:spcPts val="0"/>
              </a:spcAft>
              <a:buNone/>
            </a:pPr>
            <a:r>
              <a:t/>
            </a:r>
            <a:endParaRPr/>
          </a:p>
        </p:txBody>
      </p:sp>
      <p:sp>
        <p:nvSpPr>
          <p:cNvPr id="2062" name="Google Shape;2062;p141"/>
          <p:cNvSpPr/>
          <p:nvPr/>
        </p:nvSpPr>
        <p:spPr>
          <a:xfrm>
            <a:off x="453220" y="336935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63" name="Google Shape;2063;p141"/>
          <p:cNvSpPr/>
          <p:nvPr/>
        </p:nvSpPr>
        <p:spPr>
          <a:xfrm flipH="1" rot="10800000">
            <a:off x="453220" y="364794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64" name="Google Shape;2064;p141"/>
          <p:cNvSpPr/>
          <p:nvPr/>
        </p:nvSpPr>
        <p:spPr>
          <a:xfrm>
            <a:off x="453233" y="406925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65" name="Google Shape;2065;p141"/>
          <p:cNvSpPr/>
          <p:nvPr/>
        </p:nvSpPr>
        <p:spPr>
          <a:xfrm flipH="1" rot="10800000">
            <a:off x="453233" y="434784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66" name="Google Shape;2066;p141"/>
          <p:cNvSpPr/>
          <p:nvPr/>
        </p:nvSpPr>
        <p:spPr>
          <a:xfrm>
            <a:off x="1352550" y="332417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Add multiple plots in the same code block.</a:t>
            </a:r>
            <a:endParaRPr sz="1600">
              <a:solidFill>
                <a:srgbClr val="043461"/>
              </a:solidFill>
              <a:latin typeface="Roboto"/>
              <a:ea typeface="Roboto"/>
              <a:cs typeface="Roboto"/>
              <a:sym typeface="Roboto"/>
            </a:endParaRPr>
          </a:p>
        </p:txBody>
      </p:sp>
      <p:sp>
        <p:nvSpPr>
          <p:cNvPr id="2067" name="Google Shape;2067;p141"/>
          <p:cNvSpPr/>
          <p:nvPr/>
        </p:nvSpPr>
        <p:spPr>
          <a:xfrm>
            <a:off x="1352550" y="4024075"/>
            <a:ext cx="75234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Show the combined figure by using </a:t>
            </a:r>
            <a:r>
              <a:rPr lang="en" sz="1600">
                <a:solidFill>
                  <a:srgbClr val="FFFFFF"/>
                </a:solidFill>
                <a:highlight>
                  <a:srgbClr val="043461"/>
                </a:highlight>
                <a:latin typeface="Inconsolata Medium"/>
                <a:ea typeface="Inconsolata Medium"/>
                <a:cs typeface="Inconsolata Medium"/>
                <a:sym typeface="Inconsolata Medium"/>
              </a:rPr>
              <a:t>pyplot.show()</a:t>
            </a:r>
            <a:r>
              <a:rPr lang="en" sz="1600">
                <a:solidFill>
                  <a:srgbClr val="043461"/>
                </a:solidFill>
                <a:latin typeface="Roboto"/>
                <a:ea typeface="Roboto"/>
                <a:cs typeface="Roboto"/>
                <a:sym typeface="Roboto"/>
              </a:rPr>
              <a:t>.</a:t>
            </a:r>
            <a:endParaRPr sz="1600">
              <a:solidFill>
                <a:srgbClr val="04346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PyPlot</a:t>
            </a:r>
            <a:endParaRPr/>
          </a:p>
        </p:txBody>
      </p:sp>
      <p:sp>
        <p:nvSpPr>
          <p:cNvPr id="1852" name="Google Shape;1852;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853" name="Google Shape;1853;p116"/>
          <p:cNvGraphicFramePr/>
          <p:nvPr/>
        </p:nvGraphicFramePr>
        <p:xfrm>
          <a:off x="354400" y="937125"/>
          <a:ext cx="3000000" cy="3000000"/>
        </p:xfrm>
        <a:graphic>
          <a:graphicData uri="http://schemas.openxmlformats.org/drawingml/2006/table">
            <a:tbl>
              <a:tblPr>
                <a:noFill/>
                <a:tableStyleId>{3B45624E-B8B0-4138-BE40-969BDABAA622}</a:tableStyleId>
              </a:tblPr>
              <a:tblGrid>
                <a:gridCol w="1404675"/>
                <a:gridCol w="7030525"/>
              </a:tblGrid>
              <a:tr h="732125">
                <a:tc rowSpan="4">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Open the unsolved activity file, and examine the starter code for each dataset.</a:t>
                      </a:r>
                      <a:endParaRPr>
                        <a:solidFill>
                          <a:srgbClr val="043461"/>
                        </a:solidFill>
                        <a:latin typeface="Roboto"/>
                        <a:ea typeface="Roboto"/>
                        <a:cs typeface="Roboto"/>
                        <a:sym typeface="Roboto"/>
                      </a:endParaRPr>
                    </a:p>
                    <a:p>
                      <a:pPr indent="0" lvl="0" marL="0" rtl="0" algn="l">
                        <a:lnSpc>
                          <a:spcPct val="100000"/>
                        </a:lnSpc>
                        <a:spcBef>
                          <a:spcPts val="800"/>
                        </a:spcBef>
                        <a:spcAft>
                          <a:spcPts val="800"/>
                        </a:spcAft>
                        <a:buNone/>
                      </a:pPr>
                      <a:r>
                        <a:rPr b="1" lang="en">
                          <a:solidFill>
                            <a:srgbClr val="043461"/>
                          </a:solidFill>
                          <a:latin typeface="Roboto"/>
                          <a:ea typeface="Roboto"/>
                          <a:cs typeface="Roboto"/>
                          <a:sym typeface="Roboto"/>
                        </a:rPr>
                        <a:t>File:</a:t>
                      </a:r>
                      <a:r>
                        <a:rPr lang="en">
                          <a:solidFill>
                            <a:srgbClr val="043461"/>
                          </a:solidFill>
                          <a:latin typeface="Roboto"/>
                          <a:ea typeface="Roboto"/>
                          <a:cs typeface="Roboto"/>
                          <a:sym typeface="Roboto"/>
                        </a:rPr>
                        <a:t> </a:t>
                      </a:r>
                      <a:r>
                        <a:rPr lang="en">
                          <a:solidFill>
                            <a:srgbClr val="FFFFFF"/>
                          </a:solidFill>
                          <a:highlight>
                            <a:srgbClr val="043461"/>
                          </a:highlight>
                          <a:latin typeface="Inconsolata Medium"/>
                          <a:ea typeface="Inconsolata Medium"/>
                          <a:cs typeface="Inconsolata Medium"/>
                          <a:sym typeface="Inconsolata Medium"/>
                        </a:rPr>
                        <a:t>Unsolved/plot_drills.ipynb</a:t>
                      </a:r>
                      <a:endParaRPr>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Determine what chart or plot best fits with the starter code for each dataset.</a:t>
                      </a:r>
                      <a:endParaRPr>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Complete the code block to create a plot for each dataset.</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Be sure to provide each plot with a title and labels.</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Hints</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If you are unsure about what type of data is contained in the starter code, print it out!</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8" name="Google Shape;2078;p14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The remainder of class will consist of a group mini-project.</a:t>
            </a:r>
            <a:endParaRPr sz="2100"/>
          </a:p>
          <a:p>
            <a:pPr indent="0" lvl="0" marL="0" rtl="0" algn="ctr">
              <a:spcBef>
                <a:spcPts val="0"/>
              </a:spcBef>
              <a:spcAft>
                <a:spcPts val="0"/>
              </a:spcAft>
              <a:buClr>
                <a:schemeClr val="dk1"/>
              </a:buClr>
              <a:buSzPts val="1100"/>
              <a:buFont typeface="Arial"/>
              <a:buNone/>
            </a:pPr>
            <a:r>
              <a:rPr lang="en" sz="2100"/>
              <a:t>The mini-project will be broken up into three parts.</a:t>
            </a:r>
            <a:endParaRPr sz="2100"/>
          </a:p>
          <a:p>
            <a:pPr indent="0" lvl="0" marL="0" rtl="0" algn="ctr">
              <a:spcBef>
                <a:spcPts val="0"/>
              </a:spcBef>
              <a:spcAft>
                <a:spcPts val="0"/>
              </a:spcAft>
              <a:buClr>
                <a:schemeClr val="dk1"/>
              </a:buClr>
              <a:buSzPts val="1100"/>
              <a:buFont typeface="Arial"/>
              <a:buNone/>
            </a:pPr>
            <a:r>
              <a:rPr lang="en" sz="2100"/>
              <a:t>Every few minutes, we will review the previous part.</a:t>
            </a:r>
            <a:endParaRPr sz="2100"/>
          </a:p>
          <a:p>
            <a:pPr indent="0" lvl="0" marL="0" rtl="0" algn="ctr">
              <a:spcBef>
                <a:spcPts val="0"/>
              </a:spcBef>
              <a:spcAft>
                <a:spcPts val="0"/>
              </a:spcAft>
              <a:buNone/>
            </a:pPr>
            <a:r>
              <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Mini-Project: Traveling Companions, Part 1</a:t>
            </a:r>
            <a:endParaRPr/>
          </a:p>
        </p:txBody>
      </p:sp>
      <p:sp>
        <p:nvSpPr>
          <p:cNvPr id="2084" name="Google Shape;2084;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5" name="Google Shape;2085;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Follow the instructions for the activity in the unsolved Jupyter Notebook file. </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File: </a:t>
            </a:r>
            <a:r>
              <a:rPr lang="en">
                <a:solidFill>
                  <a:srgbClr val="FFFFFF"/>
                </a:solidFill>
                <a:highlight>
                  <a:srgbClr val="000000"/>
                </a:highlight>
                <a:latin typeface="Inconsolata"/>
                <a:ea typeface="Inconsolata"/>
                <a:cs typeface="Inconsolata"/>
                <a:sym typeface="Inconsolata"/>
              </a:rPr>
              <a:t>Unsolved/traveling_companions.ipynb</a:t>
            </a:r>
            <a:endParaRPr>
              <a:solidFill>
                <a:srgbClr val="FFFFFF"/>
              </a:solidFill>
              <a:highlight>
                <a:srgbClr val="000000"/>
              </a:highlight>
              <a:latin typeface="Inconsolata"/>
              <a:ea typeface="Inconsolata"/>
              <a:cs typeface="Inconsolata"/>
              <a:sym typeface="Inconsolata"/>
            </a:endParaRPr>
          </a:p>
          <a:p>
            <a:pPr indent="0" lvl="0" marL="0" rtl="0" algn="l">
              <a:spcBef>
                <a:spcPts val="900"/>
              </a:spcBef>
              <a:spcAft>
                <a:spcPts val="0"/>
              </a:spcAft>
              <a:buClr>
                <a:schemeClr val="dk1"/>
              </a:buClr>
              <a:buSzPts val="1100"/>
              <a:buFont typeface="Arial"/>
              <a:buNone/>
            </a:pPr>
            <a:r>
              <a:rPr lang="en">
                <a:solidFill>
                  <a:schemeClr val="dk1"/>
                </a:solidFill>
              </a:rPr>
              <a:t>Your output should align with the following table: </a:t>
            </a:r>
            <a:endParaRPr>
              <a:solidFill>
                <a:schemeClr val="dk1"/>
              </a:solidFill>
            </a:endParaRPr>
          </a:p>
          <a:p>
            <a:pPr indent="0" lvl="0" marL="0" rtl="0" algn="l">
              <a:spcBef>
                <a:spcPts val="900"/>
              </a:spcBef>
              <a:spcAft>
                <a:spcPts val="0"/>
              </a:spcAft>
              <a:buNone/>
            </a:pPr>
            <a:r>
              <a:t/>
            </a:r>
            <a:endParaRPr/>
          </a:p>
        </p:txBody>
      </p:sp>
      <p:pic>
        <p:nvPicPr>
          <p:cNvPr id="2086" name="Google Shape;2086;p144"/>
          <p:cNvPicPr preferRelativeResize="0"/>
          <p:nvPr/>
        </p:nvPicPr>
        <p:blipFill>
          <a:blip r:embed="rId3">
            <a:alphaModFix/>
          </a:blip>
          <a:stretch>
            <a:fillRect/>
          </a:stretch>
        </p:blipFill>
        <p:spPr>
          <a:xfrm>
            <a:off x="152400" y="2147400"/>
            <a:ext cx="8839196" cy="187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Mini-Project: Traveling Companions, Part 2</a:t>
            </a:r>
            <a:endParaRPr/>
          </a:p>
        </p:txBody>
      </p:sp>
      <p:sp>
        <p:nvSpPr>
          <p:cNvPr id="2097" name="Google Shape;2097;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8" name="Google Shape;2098;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Follow the instructions for the activity in the unsolved Jupyter Notebook file. </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File: </a:t>
            </a:r>
            <a:r>
              <a:rPr lang="en">
                <a:solidFill>
                  <a:srgbClr val="FFFFFF"/>
                </a:solidFill>
                <a:highlight>
                  <a:srgbClr val="000000"/>
                </a:highlight>
                <a:latin typeface="Inconsolata"/>
                <a:ea typeface="Inconsolata"/>
                <a:cs typeface="Inconsolata"/>
                <a:sym typeface="Inconsolata"/>
              </a:rPr>
              <a:t>Unsolved/traveling_companions.ipynb</a:t>
            </a:r>
            <a:endParaRPr>
              <a:solidFill>
                <a:srgbClr val="FFFFFF"/>
              </a:solidFill>
              <a:highlight>
                <a:srgbClr val="000000"/>
              </a:highlight>
              <a:latin typeface="Inconsolata"/>
              <a:ea typeface="Inconsolata"/>
              <a:cs typeface="Inconsolata"/>
              <a:sym typeface="Inconsolata"/>
            </a:endParaRPr>
          </a:p>
          <a:p>
            <a:pPr indent="0" lvl="0" marL="0" rtl="0" algn="l">
              <a:spcBef>
                <a:spcPts val="900"/>
              </a:spcBef>
              <a:spcAft>
                <a:spcPts val="0"/>
              </a:spcAft>
              <a:buClr>
                <a:schemeClr val="dk1"/>
              </a:buClr>
              <a:buSzPts val="1100"/>
              <a:buFont typeface="Arial"/>
              <a:buNone/>
            </a:pPr>
            <a:r>
              <a:rPr lang="en">
                <a:solidFill>
                  <a:schemeClr val="dk1"/>
                </a:solidFill>
              </a:rPr>
              <a:t>Your output should align with the following table: </a:t>
            </a:r>
            <a:endParaRPr>
              <a:solidFill>
                <a:schemeClr val="dk1"/>
              </a:solidFill>
            </a:endParaRPr>
          </a:p>
          <a:p>
            <a:pPr indent="0" lvl="0" marL="0" rtl="0" algn="l">
              <a:spcBef>
                <a:spcPts val="900"/>
              </a:spcBef>
              <a:spcAft>
                <a:spcPts val="0"/>
              </a:spcAft>
              <a:buClr>
                <a:schemeClr val="dk1"/>
              </a:buClr>
              <a:buSzPts val="1100"/>
              <a:buFont typeface="Arial"/>
              <a:buNone/>
            </a:pPr>
            <a:r>
              <a:t/>
            </a:r>
            <a:endParaRPr>
              <a:solidFill>
                <a:schemeClr val="dk1"/>
              </a:solidFill>
            </a:endParaRPr>
          </a:p>
          <a:p>
            <a:pPr indent="0" lvl="0" marL="0" rtl="0" algn="l">
              <a:spcBef>
                <a:spcPts val="900"/>
              </a:spcBef>
              <a:spcAft>
                <a:spcPts val="0"/>
              </a:spcAft>
              <a:buNone/>
            </a:pPr>
            <a:r>
              <a:t/>
            </a:r>
            <a:endParaRPr>
              <a:solidFill>
                <a:schemeClr val="dk1"/>
              </a:solidFill>
            </a:endParaRPr>
          </a:p>
        </p:txBody>
      </p:sp>
      <p:pic>
        <p:nvPicPr>
          <p:cNvPr id="2099" name="Google Shape;2099;p146"/>
          <p:cNvPicPr preferRelativeResize="0"/>
          <p:nvPr/>
        </p:nvPicPr>
        <p:blipFill rotWithShape="1">
          <a:blip r:embed="rId3">
            <a:alphaModFix/>
          </a:blip>
          <a:srcRect b="63824" l="0" r="0" t="0"/>
          <a:stretch/>
        </p:blipFill>
        <p:spPr>
          <a:xfrm>
            <a:off x="482438" y="2003574"/>
            <a:ext cx="8096124" cy="2632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Mini-Project: Traveling Companions, Part 3</a:t>
            </a:r>
            <a:endParaRPr/>
          </a:p>
        </p:txBody>
      </p:sp>
      <p:sp>
        <p:nvSpPr>
          <p:cNvPr id="2110" name="Google Shape;2110;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1" name="Google Shape;2111;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Follow the instructions for the activity in the unsolved Jupyter Notebook file. </a:t>
            </a:r>
            <a:endParaRPr>
              <a:solidFill>
                <a:schemeClr val="dk1"/>
              </a:solidFill>
            </a:endParaRPr>
          </a:p>
          <a:p>
            <a:pPr indent="0" lvl="0" marL="0" rtl="0" algn="l">
              <a:spcBef>
                <a:spcPts val="900"/>
              </a:spcBef>
              <a:spcAft>
                <a:spcPts val="0"/>
              </a:spcAft>
              <a:buNone/>
            </a:pPr>
            <a:r>
              <a:rPr b="1" lang="en">
                <a:solidFill>
                  <a:schemeClr val="dk1"/>
                </a:solidFill>
              </a:rPr>
              <a:t>File: </a:t>
            </a:r>
            <a:r>
              <a:rPr lang="en">
                <a:solidFill>
                  <a:srgbClr val="FFFFFF"/>
                </a:solidFill>
                <a:highlight>
                  <a:srgbClr val="000000"/>
                </a:highlight>
                <a:latin typeface="Inconsolata"/>
                <a:ea typeface="Inconsolata"/>
                <a:cs typeface="Inconsolata"/>
                <a:sym typeface="Inconsolata"/>
              </a:rPr>
              <a:t>Unsolved/traveling_companions.ipynb</a:t>
            </a:r>
            <a:endParaRPr>
              <a:solidFill>
                <a:srgbClr val="FFFFFF"/>
              </a:solidFill>
              <a:highlight>
                <a:srgbClr val="000000"/>
              </a:highlight>
              <a:latin typeface="Inconsolata"/>
              <a:ea typeface="Inconsolata"/>
              <a:cs typeface="Inconsolata"/>
              <a:sym typeface="Inconsolata"/>
            </a:endParaRPr>
          </a:p>
          <a:p>
            <a:pPr indent="0" lvl="0" marL="0" rtl="0" algn="l">
              <a:spcBef>
                <a:spcPts val="900"/>
              </a:spcBef>
              <a:spcAft>
                <a:spcPts val="0"/>
              </a:spcAft>
              <a:buNone/>
            </a:pPr>
            <a:r>
              <a:rPr lang="en">
                <a:solidFill>
                  <a:schemeClr val="dk1"/>
                </a:solidFill>
              </a:rPr>
              <a:t>Your output should align with the adjacent figure, depending </a:t>
            </a:r>
            <a:br>
              <a:rPr lang="en">
                <a:solidFill>
                  <a:schemeClr val="dk1"/>
                </a:solidFill>
              </a:rPr>
            </a:br>
            <a:r>
              <a:rPr lang="en">
                <a:solidFill>
                  <a:schemeClr val="dk1"/>
                </a:solidFill>
              </a:rPr>
              <a:t>on the user’s input variable. </a:t>
            </a:r>
            <a:endParaRPr>
              <a:solidFill>
                <a:schemeClr val="dk1"/>
              </a:solidFill>
            </a:endParaRPr>
          </a:p>
          <a:p>
            <a:pPr indent="0" lvl="0" marL="0" rtl="0" algn="l">
              <a:spcBef>
                <a:spcPts val="900"/>
              </a:spcBef>
              <a:spcAft>
                <a:spcPts val="0"/>
              </a:spcAft>
              <a:buNone/>
            </a:pPr>
            <a:r>
              <a:t/>
            </a:r>
            <a:endParaRPr>
              <a:solidFill>
                <a:schemeClr val="dk1"/>
              </a:solidFill>
            </a:endParaRPr>
          </a:p>
          <a:p>
            <a:pPr indent="0" lvl="0" marL="0" rtl="0" algn="l">
              <a:spcBef>
                <a:spcPts val="900"/>
              </a:spcBef>
              <a:spcAft>
                <a:spcPts val="0"/>
              </a:spcAft>
              <a:buNone/>
            </a:pPr>
            <a:r>
              <a:t/>
            </a:r>
            <a:endParaRPr>
              <a:solidFill>
                <a:schemeClr val="dk1"/>
              </a:solidFill>
            </a:endParaRPr>
          </a:p>
        </p:txBody>
      </p:sp>
      <p:pic>
        <p:nvPicPr>
          <p:cNvPr id="2112" name="Google Shape;2112;p148"/>
          <p:cNvPicPr preferRelativeResize="0"/>
          <p:nvPr/>
        </p:nvPicPr>
        <p:blipFill>
          <a:blip r:embed="rId3">
            <a:alphaModFix/>
          </a:blip>
          <a:stretch>
            <a:fillRect/>
          </a:stretch>
        </p:blipFill>
        <p:spPr>
          <a:xfrm>
            <a:off x="3397175" y="1939050"/>
            <a:ext cx="3881999" cy="26722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17"/>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Warm-Up Activity: PyPlot </a:t>
            </a:r>
            <a:endParaRPr sz="3600"/>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use PyPlot to create the most effective visualization for a variety of datasets.</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859" name="Google Shape;1859;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0" name="Google Shape;1860;p11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Plotting Pandas Data</a:t>
            </a:r>
            <a:endParaRPr/>
          </a:p>
        </p:txBody>
      </p:sp>
      <p:sp>
        <p:nvSpPr>
          <p:cNvPr id="1871" name="Google Shape;1871;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7" name="Google Shape;1877;p120"/>
          <p:cNvSpPr txBox="1"/>
          <p:nvPr>
            <p:ph type="title"/>
          </p:nvPr>
        </p:nvSpPr>
        <p:spPr>
          <a:xfrm>
            <a:off x="25" y="274800"/>
            <a:ext cx="7449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Imaginary datasets are good to practice with...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83" name="Google Shape;1883;p121"/>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884" name="Google Shape;1884;p121"/>
          <p:cNvSpPr/>
          <p:nvPr/>
        </p:nvSpPr>
        <p:spPr>
          <a:xfrm>
            <a:off x="17800" y="100"/>
            <a:ext cx="4236000" cy="5143500"/>
          </a:xfrm>
          <a:prstGeom prst="rect">
            <a:avLst/>
          </a:prstGeom>
          <a:solidFill>
            <a:srgbClr val="000000">
              <a:alpha val="8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1"/>
          <p:cNvSpPr txBox="1"/>
          <p:nvPr>
            <p:ph type="title"/>
          </p:nvPr>
        </p:nvSpPr>
        <p:spPr>
          <a:xfrm>
            <a:off x="-12300" y="0"/>
            <a:ext cx="4266000" cy="5143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solidFill>
                  <a:srgbClr val="FFFFFF"/>
                </a:solidFill>
              </a:rPr>
              <a:t>...But we will deal with real-world data more often. </a:t>
            </a:r>
            <a:endParaRPr sz="2200">
              <a:solidFill>
                <a:srgbClr val="FFFFFF"/>
              </a:solidFill>
            </a:endParaRPr>
          </a:p>
          <a:p>
            <a:pPr indent="0" lvl="0" marL="0" rtl="0" algn="l">
              <a:spcBef>
                <a:spcPts val="0"/>
              </a:spcBef>
              <a:spcAft>
                <a:spcPts val="0"/>
              </a:spcAft>
              <a:buNone/>
            </a:pPr>
            <a:r>
              <a:t/>
            </a:r>
            <a:endParaRPr>
              <a:solidFill>
                <a:srgbClr val="FFFFFF"/>
              </a:solidFill>
            </a:endParaRPr>
          </a:p>
          <a:p>
            <a:pPr indent="-400050" lvl="0" marL="457200" rtl="0" algn="l">
              <a:spcBef>
                <a:spcPts val="0"/>
              </a:spcBef>
              <a:spcAft>
                <a:spcPts val="0"/>
              </a:spcAft>
              <a:buClr>
                <a:srgbClr val="FFFFFF"/>
              </a:buClr>
              <a:buSzPts val="2700"/>
              <a:buFont typeface="Roboto Light"/>
              <a:buChar char="●"/>
            </a:pPr>
            <a:r>
              <a:rPr lang="en" sz="2700">
                <a:solidFill>
                  <a:srgbClr val="FFFFFF"/>
                </a:solidFill>
                <a:latin typeface="Roboto Light"/>
                <a:ea typeface="Roboto Light"/>
                <a:cs typeface="Roboto Light"/>
                <a:sym typeface="Roboto Light"/>
              </a:rPr>
              <a:t>Strange  formats</a:t>
            </a:r>
            <a:endParaRPr sz="2700">
              <a:solidFill>
                <a:srgbClr val="FFFFFF"/>
              </a:solidFill>
              <a:latin typeface="Roboto Light"/>
              <a:ea typeface="Roboto Light"/>
              <a:cs typeface="Roboto Light"/>
              <a:sym typeface="Roboto Light"/>
            </a:endParaRPr>
          </a:p>
          <a:p>
            <a:pPr indent="-400050" lvl="0" marL="457200" rtl="0" algn="l">
              <a:spcBef>
                <a:spcPts val="1200"/>
              </a:spcBef>
              <a:spcAft>
                <a:spcPts val="0"/>
              </a:spcAft>
              <a:buClr>
                <a:srgbClr val="FFFFFF"/>
              </a:buClr>
              <a:buSzPts val="2700"/>
              <a:buFont typeface="Roboto Light"/>
              <a:buChar char="●"/>
            </a:pPr>
            <a:r>
              <a:rPr lang="en" sz="2700">
                <a:solidFill>
                  <a:srgbClr val="FFFFFF"/>
                </a:solidFill>
                <a:latin typeface="Roboto Light"/>
                <a:ea typeface="Roboto Light"/>
                <a:cs typeface="Roboto Light"/>
                <a:sym typeface="Roboto Light"/>
              </a:rPr>
              <a:t>Messy</a:t>
            </a:r>
            <a:endParaRPr sz="2700">
              <a:solidFill>
                <a:srgbClr val="FFFFFF"/>
              </a:solidFill>
              <a:latin typeface="Roboto Light"/>
              <a:ea typeface="Roboto Light"/>
              <a:cs typeface="Roboto Light"/>
              <a:sym typeface="Roboto Light"/>
            </a:endParaRPr>
          </a:p>
          <a:p>
            <a:pPr indent="-400050" lvl="0" marL="457200" rtl="0" algn="l">
              <a:spcBef>
                <a:spcPts val="1200"/>
              </a:spcBef>
              <a:spcAft>
                <a:spcPts val="0"/>
              </a:spcAft>
              <a:buClr>
                <a:srgbClr val="FFFFFF"/>
              </a:buClr>
              <a:buSzPts val="2700"/>
              <a:buFont typeface="Roboto Light"/>
              <a:buChar char="●"/>
            </a:pPr>
            <a:r>
              <a:rPr lang="en" sz="2700">
                <a:solidFill>
                  <a:srgbClr val="FFFFFF"/>
                </a:solidFill>
                <a:latin typeface="Roboto Light"/>
                <a:ea typeface="Roboto Light"/>
                <a:cs typeface="Roboto Light"/>
                <a:sym typeface="Roboto Light"/>
              </a:rPr>
              <a:t>Missing data</a:t>
            </a:r>
            <a:endParaRPr sz="2700">
              <a:solidFill>
                <a:srgbClr val="FFFFFF"/>
              </a:solidFill>
              <a:latin typeface="Roboto Light"/>
              <a:ea typeface="Roboto Light"/>
              <a:cs typeface="Roboto Light"/>
              <a:sym typeface="Roboto Light"/>
            </a:endParaRPr>
          </a:p>
          <a:p>
            <a:pPr indent="-400050" lvl="0" marL="457200" rtl="0" algn="l">
              <a:spcBef>
                <a:spcPts val="1200"/>
              </a:spcBef>
              <a:spcAft>
                <a:spcPts val="1200"/>
              </a:spcAft>
              <a:buClr>
                <a:srgbClr val="FFFFFF"/>
              </a:buClr>
              <a:buSzPts val="2700"/>
              <a:buFont typeface="Roboto Light"/>
              <a:buChar char="●"/>
            </a:pPr>
            <a:r>
              <a:rPr lang="en" sz="2700">
                <a:solidFill>
                  <a:srgbClr val="FFFFFF"/>
                </a:solidFill>
                <a:latin typeface="Roboto Light"/>
                <a:ea typeface="Roboto Light"/>
                <a:cs typeface="Roboto Light"/>
                <a:sym typeface="Roboto Light"/>
              </a:rPr>
              <a:t>Misleading headers</a:t>
            </a:r>
            <a:endParaRPr sz="2700">
              <a:solidFill>
                <a:srgbClr val="FFFFFF"/>
              </a:solidFill>
              <a:latin typeface="Roboto Light"/>
              <a:ea typeface="Roboto Light"/>
              <a:cs typeface="Roboto Light"/>
              <a:sym typeface="Roboto Light"/>
            </a:endParaRPr>
          </a:p>
        </p:txBody>
      </p:sp>
      <p:cxnSp>
        <p:nvCxnSpPr>
          <p:cNvPr id="1886" name="Google Shape;1886;p121"/>
          <p:cNvCxnSpPr/>
          <p:nvPr/>
        </p:nvCxnSpPr>
        <p:spPr>
          <a:xfrm>
            <a:off x="435450" y="981000"/>
            <a:ext cx="34704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pic>
        <p:nvPicPr>
          <p:cNvPr id="1891" name="Google Shape;1891;p122"/>
          <p:cNvPicPr preferRelativeResize="0"/>
          <p:nvPr/>
        </p:nvPicPr>
        <p:blipFill>
          <a:blip r:embed="rId3">
            <a:alphaModFix/>
          </a:blip>
          <a:stretch>
            <a:fillRect/>
          </a:stretch>
        </p:blipFill>
        <p:spPr>
          <a:xfrm>
            <a:off x="5316900" y="762712"/>
            <a:ext cx="3983367" cy="3924922"/>
          </a:xfrm>
          <a:prstGeom prst="rect">
            <a:avLst/>
          </a:prstGeom>
          <a:noFill/>
          <a:ln>
            <a:noFill/>
          </a:ln>
        </p:spPr>
      </p:pic>
      <p:sp>
        <p:nvSpPr>
          <p:cNvPr id="1892" name="Google Shape;1892;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Work with Messy Data</a:t>
            </a:r>
            <a:endParaRPr/>
          </a:p>
        </p:txBody>
      </p:sp>
      <p:sp>
        <p:nvSpPr>
          <p:cNvPr id="1893" name="Google Shape;1893;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Pandas enables us to quickly and easily:</a:t>
            </a:r>
            <a:endParaRPr/>
          </a:p>
        </p:txBody>
      </p:sp>
      <p:sp>
        <p:nvSpPr>
          <p:cNvPr id="1894" name="Google Shape;1894;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895" name="Google Shape;1895;p122"/>
          <p:cNvGrpSpPr/>
          <p:nvPr/>
        </p:nvGrpSpPr>
        <p:grpSpPr>
          <a:xfrm>
            <a:off x="453220" y="1195400"/>
            <a:ext cx="743726" cy="530949"/>
            <a:chOff x="453220" y="1424000"/>
            <a:chExt cx="743726" cy="530949"/>
          </a:xfrm>
        </p:grpSpPr>
        <p:sp>
          <p:nvSpPr>
            <p:cNvPr id="1896" name="Google Shape;1896;p12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97" name="Google Shape;1897;p12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898" name="Google Shape;1898;p122"/>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99" name="Google Shape;1899;p122"/>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00" name="Google Shape;1900;p122"/>
          <p:cNvSpPr/>
          <p:nvPr/>
        </p:nvSpPr>
        <p:spPr>
          <a:xfrm>
            <a:off x="1352550" y="1150225"/>
            <a:ext cx="4287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Rename headers</a:t>
            </a:r>
            <a:endParaRPr sz="1800">
              <a:solidFill>
                <a:srgbClr val="043461"/>
              </a:solidFill>
              <a:latin typeface="Roboto"/>
              <a:ea typeface="Roboto"/>
              <a:cs typeface="Roboto"/>
              <a:sym typeface="Roboto"/>
            </a:endParaRPr>
          </a:p>
        </p:txBody>
      </p:sp>
      <p:sp>
        <p:nvSpPr>
          <p:cNvPr id="1901" name="Google Shape;1901;p122"/>
          <p:cNvSpPr/>
          <p:nvPr/>
        </p:nvSpPr>
        <p:spPr>
          <a:xfrm>
            <a:off x="1352550" y="1926325"/>
            <a:ext cx="4287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Remove missing data</a:t>
            </a:r>
            <a:endParaRPr sz="1800">
              <a:solidFill>
                <a:srgbClr val="043461"/>
              </a:solidFill>
              <a:latin typeface="Roboto"/>
              <a:ea typeface="Roboto"/>
              <a:cs typeface="Roboto"/>
              <a:sym typeface="Roboto"/>
            </a:endParaRPr>
          </a:p>
        </p:txBody>
      </p:sp>
      <p:sp>
        <p:nvSpPr>
          <p:cNvPr id="1902" name="Google Shape;1902;p122"/>
          <p:cNvSpPr/>
          <p:nvPr/>
        </p:nvSpPr>
        <p:spPr>
          <a:xfrm>
            <a:off x="1352550" y="2692850"/>
            <a:ext cx="4287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Convert and clean up column data</a:t>
            </a:r>
            <a:endParaRPr sz="1800">
              <a:solidFill>
                <a:srgbClr val="043461"/>
              </a:solidFill>
              <a:latin typeface="Roboto"/>
              <a:ea typeface="Roboto"/>
              <a:cs typeface="Roboto"/>
              <a:sym typeface="Roboto"/>
            </a:endParaRPr>
          </a:p>
        </p:txBody>
      </p:sp>
      <p:sp>
        <p:nvSpPr>
          <p:cNvPr id="1903" name="Google Shape;1903;p122"/>
          <p:cNvSpPr/>
          <p:nvPr/>
        </p:nvSpPr>
        <p:spPr>
          <a:xfrm>
            <a:off x="453233" y="2747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04" name="Google Shape;1904;p122"/>
          <p:cNvSpPr/>
          <p:nvPr/>
        </p:nvSpPr>
        <p:spPr>
          <a:xfrm flipH="1" rot="10800000">
            <a:off x="453233" y="3026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05" name="Google Shape;1905;p122"/>
          <p:cNvSpPr txBox="1"/>
          <p:nvPr>
            <p:ph idx="1" type="subTitle"/>
          </p:nvPr>
        </p:nvSpPr>
        <p:spPr>
          <a:xfrm>
            <a:off x="0" y="3802650"/>
            <a:ext cx="59691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In most cases, we will work with real-world data in Pandas. </a:t>
            </a:r>
            <a:endParaRPr sz="1800">
              <a:latin typeface="Roboto"/>
              <a:ea typeface="Roboto"/>
              <a:cs typeface="Roboto"/>
              <a:sym typeface="Roboto"/>
            </a:endParaRPr>
          </a:p>
        </p:txBody>
      </p:sp>
      <p:pic>
        <p:nvPicPr>
          <p:cNvPr id="1906" name="Google Shape;1906;p122"/>
          <p:cNvPicPr preferRelativeResize="0"/>
          <p:nvPr/>
        </p:nvPicPr>
        <p:blipFill>
          <a:blip r:embed="rId4">
            <a:alphaModFix/>
          </a:blip>
          <a:stretch>
            <a:fillRect/>
          </a:stretch>
        </p:blipFill>
        <p:spPr>
          <a:xfrm>
            <a:off x="545700" y="3775700"/>
            <a:ext cx="816548" cy="908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